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1"/>
  </p:notesMasterIdLst>
  <p:sldIdLst>
    <p:sldId id="262" r:id="rId3"/>
    <p:sldId id="264" r:id="rId4"/>
    <p:sldId id="277" r:id="rId5"/>
    <p:sldId id="268" r:id="rId6"/>
    <p:sldId id="279" r:id="rId7"/>
    <p:sldId id="280" r:id="rId8"/>
    <p:sldId id="281" r:id="rId9"/>
    <p:sldId id="282" r:id="rId10"/>
    <p:sldId id="293" r:id="rId11"/>
    <p:sldId id="287" r:id="rId12"/>
    <p:sldId id="278" r:id="rId13"/>
    <p:sldId id="284" r:id="rId14"/>
    <p:sldId id="288" r:id="rId15"/>
    <p:sldId id="283" r:id="rId16"/>
    <p:sldId id="292" r:id="rId17"/>
    <p:sldId id="289" r:id="rId18"/>
    <p:sldId id="290" r:id="rId19"/>
    <p:sldId id="29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33F0"/>
    <a:srgbClr val="0649FF"/>
    <a:srgbClr val="080CFF"/>
    <a:srgbClr val="134EFF"/>
    <a:srgbClr val="174BF0"/>
    <a:srgbClr val="1B18F0"/>
    <a:srgbClr val="FF31FE"/>
    <a:srgbClr val="D029CC"/>
    <a:srgbClr val="4BFE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20"/>
    <p:restoredTop sz="94597"/>
  </p:normalViewPr>
  <p:slideViewPr>
    <p:cSldViewPr snapToGrid="0">
      <p:cViewPr varScale="1">
        <p:scale>
          <a:sx n="107" d="100"/>
          <a:sy n="107" d="100"/>
        </p:scale>
        <p:origin x="6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61974-6FA8-574C-8381-2ADB5A5CE32F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887178-51CA-0444-9C30-845A74323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14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87178-51CA-0444-9C30-845A743230A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58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87178-51CA-0444-9C30-845A743230A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32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87178-51CA-0444-9C30-845A743230A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906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3AF33-AFA5-673A-F240-2220E47E81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C12ADD-CFDF-479E-7288-32C5D0CFC8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CBBB-1F04-44A3-1832-B8C9C78AA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DD1A3-6C62-2ABF-746C-9F5DC815C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E511F-7252-A0A3-CE45-44774A1CB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59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51869-38BF-FD53-6BC7-55F661218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EFF056-EC3F-50E5-45CB-F7722365E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CC0828-F200-FFF7-77F5-42BAF71ED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DE26C-F478-6235-896F-3B3E3F405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40312-370A-F118-9CE8-50AA144B2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717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6FAFDF-D971-7C3D-BE49-BE7B5B0265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6AA036-1422-C482-C66B-7A1EC41B2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28A1D-2AE2-1CC5-E726-9E8BB6EE0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FB5A0-0EF7-963A-2567-F751AC32A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3B57F-A959-FDE3-D599-61D5C40CC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875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85D2A-0B02-DA40-6D1F-24B1D0DFA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6E1B63-C6CD-B6E7-C56D-F27EBA9D1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C11F8-C47C-CDF3-AA90-56768064B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ED633-24FD-E2BB-59E2-07EF5AD5B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7E2C8-A7FF-99AB-BE1B-58A92CFD7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1007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BA82B-2EFE-62E9-7D37-231476697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9CCE9-ADEE-AC30-0AA8-E54FA17FA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EB657-6F2A-4706-99B1-E9ACE55FE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97D29-307D-E92E-EFE6-79C619224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CBBA4-CBF9-1AA4-19F5-020882A4A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94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5F2E3-BA02-7A64-2018-8AD22AE5F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1FEBDD-5081-6A9D-2566-5A7700540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C1343-3929-8243-F0EB-471B5C1E3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AC0AA-4376-7A22-9E64-C97DE68C9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160D2-798E-93E4-12EE-D13585A42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48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BA4F6-4561-2F34-6FF4-262B7FAB0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FC631-5E4B-00B6-CF63-E8AF3C947C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7723EB-A53E-1933-4FE5-7640982F1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8ACD2F-B052-95BC-4C0B-514F4DACD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01ACC0-6949-2F48-41AF-20DA4FA1C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3F527-ED50-85DD-2A83-971EC8A28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1101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D5722-01E4-A973-1385-F58CB0712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60F923-A693-8C92-79A4-8BC798948A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58223E-37C7-0A81-6B22-9CE2AB74A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D52C70-9033-DC4D-A4BB-F8ADD0DE0B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7972D2-F435-48DF-ADB8-180E0162CE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270233-017E-B4A6-BFBA-27D4E70CD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1FEFCA-F74D-701F-881E-827E24E53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D25AA-06C9-B803-86DE-39BE52B9C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938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61268-C502-2920-1415-2FC82F65A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9A5FFA-686A-1BCD-D591-C8E545660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A34091-A19F-E358-6B5B-38CD64B29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64F073-0EF8-4500-4AE2-78F0A028D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3620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F84EAB-335E-FBEF-DF30-F16B440B2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8BDF6E-2509-7D77-72D5-4CBA32A36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F2D58-AA37-0845-843C-22B4160BA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7260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C643-8ED9-B93B-FB13-379E0B3B2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0E396-5969-FCC6-1094-32A99E327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D62499-7A4E-3417-5CB0-4F6137AFB0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6EEA6-9333-1305-2B0D-610A7665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E5541-7390-1916-21F5-E42620CB8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9015C-C5A0-2D81-8AA3-09811B7E3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130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EBB11-EAA5-D666-982C-7EF328D67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E4B19-20C4-A6ED-4617-1A1C47B42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83DE4-9455-0ADB-3998-CD668EE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EC3AD-694B-6AEC-36BB-C780E990F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2D0A08-6016-66AA-160F-B04FCACB2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4295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DC764-CDD8-0664-FC73-5218155A5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CE68EF-A1D1-02FC-E565-1C0A755E5B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CF8E3-95C3-549C-046B-E98DEE161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64B37-477A-73F7-829B-3F84408A1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A3A15-29CD-4AA9-C34E-93083F215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C9B57-EBF6-625A-FFCB-5878B4A65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600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E65C2-EA95-5094-B1BD-7B41108DD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7BD94D-AA74-75F5-7253-0284982B12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477CF-BDE7-4AB5-8F22-CA37370AB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867D2-F82E-5969-B428-76AD70BB9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AB3BA-DF4C-1F5A-5F2C-64BD0831D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682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6C8D17-588E-2592-7EE9-41F16A6D3C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7683E3-AF49-E722-C0DF-17D834CD70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24821-95C3-34DD-345A-0A5B3A1D3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F128F-0903-4636-7403-4E6D90210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6A6C0-94EC-C841-F755-C9BDCBFC3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342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FB42E-FD43-288B-7B3E-23ADAFED3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55D114-E95A-6FED-C392-8ACF1898B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F98E8-5AE3-CD91-0703-EBAB8BE11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C35E0-7D2D-8A62-CED8-A4D1DEF75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66CE7-781D-47A6-E38A-7F6EECB7C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3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9970A-4824-9ECC-EAE4-177E3B0FF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E824E-CC1A-5643-0B0D-C7A3C3E2B8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F4CA7-A0FF-13A4-D336-2B93271AC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7F035C-CC4E-4589-C5DB-3FADC26D0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077D53-8ECA-4F7E-E57A-DBC36A3F3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189D4D-B960-B3BC-4A69-CDA40F159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864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92F93-540C-2696-F0B4-3E7D801D0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0D13A-4E98-34B3-F24D-0FFC90143A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F4E6C-D05F-7ABD-4346-5028AD352A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13E03-DC48-8B49-9671-64C9EFDC44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71149-1A95-3885-B2C1-D238FAB1EA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156683-4803-B181-0622-51EB28EA0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4E1EAA-1455-590F-A432-9BD9E8FCB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42BC74-7C59-5D87-8C4A-0AAF0FB23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21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B664C-9B3D-BB5D-046A-DDDCF0C3E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48BB4A-684C-A087-EA72-A6E6F6168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6470C7-6E9A-ABD5-099A-24BAC6F24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656DEE-BEE0-874F-640F-A4EE8B77F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841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A9E77B-EB01-E785-B25D-D6D53C706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1FC41A-234A-36C7-C0C2-A2C3A8BAD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9641B9-2078-C05A-3F08-72B1E366F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18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EB890-28CF-98BD-D29B-7E0204EB4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7723C-6D08-6F7A-49FC-EE208D56C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06351-F86B-0107-8367-5C72C1E187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AA4388-0C6A-D139-392E-2C8FD496B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52201-C224-4DF6-AD99-4063D92B2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042E33-2606-33A5-655A-D793D61C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681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3518A-99DB-5359-F2B2-3F666FDF8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D71778-CF37-A161-3F5D-55341F4540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B353A9-52FD-54A3-CEAC-42039F2E13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24F53-1ADE-948D-46AC-0CF2B07E0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499FB2-2407-38D1-2396-B1D49B060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8DC268-2227-280D-345E-154E7FA7D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08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8B1009-E059-CB49-AD89-4696BEF6F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8F7A3-7D4F-13C2-1C34-87EEE20A7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58C76-969D-088B-4B15-9D1066606A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006EFE-9A70-704B-8E64-CAB1586074A5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26287-14E9-B96B-62F4-A287777E28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D2B3D-FC40-7121-0554-058EFAD270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D35F07-E2A2-BD43-8BBF-0671680CD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29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5F1CB5-7359-9AF1-D736-C752BD3A0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F8049-2A32-8153-3E5F-439C478CC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11B97-C1D9-3B13-1103-FF43F9345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4AF1A-7AD7-C344-9EA4-684E1A7ABD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9B6DE-403C-EDC6-685C-FE1EF660B7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A9929-CEF4-18B6-211E-3440E0A89F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998B9-8714-9F42-B3CF-87AC8025C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4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4.xml"/><Relationship Id="rId6" Type="http://schemas.openxmlformats.org/officeDocument/2006/relationships/image" Target="../media/image3.jp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3E2DC4-5257-F480-97DB-8EAD8520D4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9103" y="5576"/>
            <a:ext cx="10809838" cy="6872634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5EB7D8-D322-0D82-0034-4E925759CCBA}"/>
              </a:ext>
            </a:extLst>
          </p:cNvPr>
          <p:cNvSpPr txBox="1"/>
          <p:nvPr/>
        </p:nvSpPr>
        <p:spPr>
          <a:xfrm>
            <a:off x="2680685" y="3164047"/>
            <a:ext cx="6901880" cy="3216265"/>
          </a:xfrm>
          <a:prstGeom prst="rect">
            <a:avLst/>
          </a:prstGeom>
          <a:solidFill>
            <a:schemeClr val="tx1"/>
          </a:solidFill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i="1" dirty="0">
                <a:solidFill>
                  <a:srgbClr val="00BDFF"/>
                </a:solidFill>
              </a:rPr>
              <a:t>   </a:t>
            </a:r>
            <a:endParaRPr lang="en-US" b="1" dirty="0">
              <a:solidFill>
                <a:srgbClr val="00BDFF"/>
              </a:solidFill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2024 Beach States (Widths &amp; Volumes)</a:t>
            </a:r>
          </a:p>
          <a:p>
            <a:pPr lvl="1"/>
            <a:endParaRPr lang="en-US" sz="2400" b="1" dirty="0">
              <a:solidFill>
                <a:schemeClr val="bg1"/>
              </a:solidFill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2024-25 Winter Outlook</a:t>
            </a:r>
          </a:p>
          <a:p>
            <a:pPr lvl="1"/>
            <a:r>
              <a:rPr lang="en-US" sz="2400" b="1" dirty="0">
                <a:solidFill>
                  <a:srgbClr val="00B0F0"/>
                </a:solidFill>
              </a:rPr>
              <a:t> </a:t>
            </a:r>
            <a:r>
              <a:rPr lang="en-US" sz="2400" b="1" i="1" dirty="0">
                <a:solidFill>
                  <a:srgbClr val="00BDFF"/>
                </a:solidFill>
              </a:rPr>
              <a:t>                      </a:t>
            </a:r>
          </a:p>
          <a:p>
            <a:pPr lvl="1"/>
            <a:r>
              <a:rPr lang="en-US" sz="2400" b="1" i="1" dirty="0">
                <a:solidFill>
                  <a:srgbClr val="00BDFF"/>
                </a:solidFill>
              </a:rPr>
              <a:t>                                </a:t>
            </a:r>
            <a:r>
              <a:rPr lang="en-US" sz="2400" b="1" i="1" dirty="0">
                <a:solidFill>
                  <a:srgbClr val="00B0F0"/>
                </a:solidFill>
              </a:rPr>
              <a:t>in relation to </a:t>
            </a:r>
          </a:p>
          <a:p>
            <a:pPr lvl="1"/>
            <a:endParaRPr lang="en-US" sz="1100" b="1" i="1" dirty="0">
              <a:solidFill>
                <a:srgbClr val="00BDFF"/>
              </a:solidFill>
            </a:endParaRPr>
          </a:p>
          <a:p>
            <a:pPr lvl="1"/>
            <a:r>
              <a:rPr lang="en-US" sz="2400" b="1" i="1" dirty="0">
                <a:solidFill>
                  <a:srgbClr val="00BDFF"/>
                </a:solidFill>
              </a:rPr>
              <a:t> </a:t>
            </a:r>
            <a:r>
              <a:rPr lang="en-US" sz="2400" b="1" i="1" dirty="0">
                <a:solidFill>
                  <a:schemeClr val="bg1"/>
                </a:solidFill>
              </a:rPr>
              <a:t>The El Niño- La Niña (</a:t>
            </a:r>
            <a:r>
              <a:rPr lang="en-US" sz="2400" b="1" i="1" dirty="0">
                <a:solidFill>
                  <a:srgbClr val="00B0F0"/>
                </a:solidFill>
              </a:rPr>
              <a:t>ENSO</a:t>
            </a:r>
            <a:r>
              <a:rPr lang="en-US" sz="2400" b="1" i="1" dirty="0">
                <a:solidFill>
                  <a:schemeClr val="bg1"/>
                </a:solidFill>
              </a:rPr>
              <a:t>) climate cycle</a:t>
            </a:r>
            <a:endParaRPr lang="en-US" sz="1400" i="1" dirty="0">
              <a:solidFill>
                <a:srgbClr val="00BDFF"/>
              </a:solidFill>
            </a:endParaRPr>
          </a:p>
          <a:p>
            <a:pPr lvl="1"/>
            <a:endParaRPr lang="en-US" sz="2400" b="1" i="1" dirty="0">
              <a:solidFill>
                <a:schemeClr val="bg1"/>
              </a:solidFill>
            </a:endParaRP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2B623327-0C7D-CDE2-A259-F80AA4741326}"/>
              </a:ext>
            </a:extLst>
          </p:cNvPr>
          <p:cNvSpPr/>
          <p:nvPr/>
        </p:nvSpPr>
        <p:spPr>
          <a:xfrm>
            <a:off x="713059" y="226095"/>
            <a:ext cx="484632" cy="978408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D06135-6BD2-BE6E-2BDA-43BE4D268CE1}"/>
              </a:ext>
            </a:extLst>
          </p:cNvPr>
          <p:cNvSpPr txBox="1"/>
          <p:nvPr/>
        </p:nvSpPr>
        <p:spPr>
          <a:xfrm>
            <a:off x="1128303" y="1327000"/>
            <a:ext cx="579860" cy="276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  2024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7A7465-24BE-F8C7-5DC3-5E89FF32641F}"/>
              </a:ext>
            </a:extLst>
          </p:cNvPr>
          <p:cNvSpPr txBox="1"/>
          <p:nvPr/>
        </p:nvSpPr>
        <p:spPr>
          <a:xfrm>
            <a:off x="4731451" y="84487"/>
            <a:ext cx="2564485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siocpg.ucsd.edu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BADCFA6-D8E4-530B-9FAF-D9CB1AF9BB9F}"/>
              </a:ext>
            </a:extLst>
          </p:cNvPr>
          <p:cNvSpPr/>
          <p:nvPr/>
        </p:nvSpPr>
        <p:spPr>
          <a:xfrm>
            <a:off x="7540830" y="791523"/>
            <a:ext cx="1282535" cy="341348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918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D72B4-D2C7-0523-3DD0-1D142DA51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53AAD538-30B0-7770-A983-41897B18E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57" y="6317109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5F743127-8EA3-7D1B-C300-4F1D2627C34F}"/>
              </a:ext>
            </a:extLst>
          </p:cNvPr>
          <p:cNvSpPr/>
          <p:nvPr/>
        </p:nvSpPr>
        <p:spPr>
          <a:xfrm>
            <a:off x="-253075" y="6010796"/>
            <a:ext cx="1119974" cy="1132721"/>
          </a:xfrm>
          <a:custGeom>
            <a:avLst/>
            <a:gdLst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4868985 w 5899869"/>
              <a:gd name="connsiteY2" fmla="*/ 5120730 h 5796501"/>
              <a:gd name="connsiteX3" fmla="*/ 2527325 w 5899869"/>
              <a:gd name="connsiteY3" fmla="*/ 5100851 h 5796501"/>
              <a:gd name="connsiteX4" fmla="*/ 1554481 w 5899869"/>
              <a:gd name="connsiteY4" fmla="*/ 282360 h 5796501"/>
              <a:gd name="connsiteX5" fmla="*/ 2743201 w 5899869"/>
              <a:gd name="connsiteY5" fmla="*/ 1471081 h 5796501"/>
              <a:gd name="connsiteX6" fmla="*/ 799106 w 5899869"/>
              <a:gd name="connsiteY6" fmla="*/ 3423126 h 5796501"/>
              <a:gd name="connsiteX7" fmla="*/ 795130 w 5899869"/>
              <a:gd name="connsiteY7" fmla="*/ 1041710 h 5796501"/>
              <a:gd name="connsiteX8" fmla="*/ 4711149 w 5899869"/>
              <a:gd name="connsiteY8" fmla="*/ 0 h 5796501"/>
              <a:gd name="connsiteX9" fmla="*/ 5899869 w 5899869"/>
              <a:gd name="connsiteY9" fmla="*/ 1188721 h 5796501"/>
              <a:gd name="connsiteX10" fmla="*/ 1307990 w 5899869"/>
              <a:gd name="connsiteY10" fmla="*/ 5796501 h 5796501"/>
              <a:gd name="connsiteX11" fmla="*/ 0 w 5899869"/>
              <a:gd name="connsiteY11" fmla="*/ 4735002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527325 w 5899869"/>
              <a:gd name="connsiteY3" fmla="*/ 5100851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960212 w 5899869"/>
              <a:gd name="connsiteY3" fmla="*/ 4667965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99869" h="5796501">
                <a:moveTo>
                  <a:pt x="4431664" y="3180611"/>
                </a:moveTo>
                <a:lnTo>
                  <a:pt x="5620384" y="4369332"/>
                </a:lnTo>
                <a:lnTo>
                  <a:pt x="5327337" y="4679355"/>
                </a:lnTo>
                <a:lnTo>
                  <a:pt x="2960212" y="4667965"/>
                </a:lnTo>
                <a:lnTo>
                  <a:pt x="4431664" y="3180611"/>
                </a:lnTo>
                <a:close/>
                <a:moveTo>
                  <a:pt x="1554481" y="282360"/>
                </a:moveTo>
                <a:lnTo>
                  <a:pt x="2743201" y="1471081"/>
                </a:lnTo>
                <a:lnTo>
                  <a:pt x="799106" y="3423126"/>
                </a:lnTo>
                <a:cubicBezTo>
                  <a:pt x="797781" y="2629321"/>
                  <a:pt x="796455" y="1835515"/>
                  <a:pt x="795130" y="1041710"/>
                </a:cubicBezTo>
                <a:lnTo>
                  <a:pt x="1554481" y="282360"/>
                </a:lnTo>
                <a:close/>
                <a:moveTo>
                  <a:pt x="4711149" y="0"/>
                </a:moveTo>
                <a:lnTo>
                  <a:pt x="5899869" y="1188721"/>
                </a:lnTo>
                <a:lnTo>
                  <a:pt x="1307990" y="5796501"/>
                </a:lnTo>
                <a:lnTo>
                  <a:pt x="0" y="4735002"/>
                </a:lnTo>
                <a:lnTo>
                  <a:pt x="4711149" y="0"/>
                </a:lnTo>
                <a:close/>
              </a:path>
            </a:pathLst>
          </a:custGeom>
          <a:solidFill>
            <a:srgbClr val="006A96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F70F0-83E4-BD61-7BD3-EC7047B18C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6962" y="190005"/>
            <a:ext cx="11434503" cy="60549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D3E355-4BE1-1DC7-EA46-784BFAE20206}"/>
              </a:ext>
            </a:extLst>
          </p:cNvPr>
          <p:cNvSpPr txBox="1"/>
          <p:nvPr/>
        </p:nvSpPr>
        <p:spPr>
          <a:xfrm>
            <a:off x="1213516" y="4354639"/>
            <a:ext cx="516066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    </a:t>
            </a:r>
            <a:endParaRPr lang="en-US" sz="2800" b="1" dirty="0">
              <a:solidFill>
                <a:prstClr val="black"/>
              </a:solidFill>
              <a:latin typeface="Calibri" panose="020F0502020204030204"/>
            </a:endParaRPr>
          </a:p>
          <a:p>
            <a:pPr algn="ctr"/>
            <a:r>
              <a:rPr lang="en-US" sz="2800" b="1" dirty="0">
                <a:solidFill>
                  <a:srgbClr val="0070C0"/>
                </a:solidFill>
                <a:latin typeface="Calibri" panose="020F0502020204030204"/>
              </a:rPr>
              <a:t>How are we doing after 2 stormy winters in a row?</a:t>
            </a:r>
          </a:p>
          <a:p>
            <a:endParaRPr lang="en-US" sz="2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11FD3F-822A-0BCE-2DE0-37F33875FCBD}"/>
              </a:ext>
            </a:extLst>
          </p:cNvPr>
          <p:cNvSpPr txBox="1"/>
          <p:nvPr/>
        </p:nvSpPr>
        <p:spPr>
          <a:xfrm>
            <a:off x="6535758" y="4347343"/>
            <a:ext cx="5160665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    </a:t>
            </a:r>
            <a:endParaRPr lang="en-US" sz="2800" b="1" dirty="0">
              <a:solidFill>
                <a:prstClr val="black"/>
              </a:solidFill>
              <a:latin typeface="Calibri" panose="020F0502020204030204"/>
            </a:endParaRPr>
          </a:p>
          <a:p>
            <a:pPr algn="ctr"/>
            <a:r>
              <a:rPr lang="en-US" sz="3200" b="1" dirty="0">
                <a:solidFill>
                  <a:srgbClr val="FF0000"/>
                </a:solidFill>
                <a:latin typeface="Calibri" panose="020F0502020204030204"/>
              </a:rPr>
              <a:t>Below Avg Many Places, but Good for an El Niño Year.</a:t>
            </a:r>
            <a:r>
              <a:rPr lang="en-US" sz="3200" b="1" dirty="0">
                <a:latin typeface="Calibri" panose="020F0502020204030204"/>
              </a:rPr>
              <a:t> **</a:t>
            </a:r>
            <a:endParaRPr lang="en-US" sz="3200" b="1" dirty="0">
              <a:solidFill>
                <a:srgbClr val="FF0000"/>
              </a:solidFill>
              <a:latin typeface="Calibri" panose="020F0502020204030204"/>
            </a:endParaRPr>
          </a:p>
          <a:p>
            <a:endParaRPr lang="en-US" sz="2000" b="1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117A155B-B3BB-1214-26AA-18D158C28ED6}"/>
              </a:ext>
            </a:extLst>
          </p:cNvPr>
          <p:cNvSpPr/>
          <p:nvPr/>
        </p:nvSpPr>
        <p:spPr>
          <a:xfrm>
            <a:off x="9069859" y="2125362"/>
            <a:ext cx="1878227" cy="410543"/>
          </a:xfrm>
          <a:custGeom>
            <a:avLst/>
            <a:gdLst>
              <a:gd name="connsiteX0" fmla="*/ 0 w 1878227"/>
              <a:gd name="connsiteY0" fmla="*/ 0 h 410543"/>
              <a:gd name="connsiteX1" fmla="*/ 271849 w 1878227"/>
              <a:gd name="connsiteY1" fmla="*/ 234779 h 410543"/>
              <a:gd name="connsiteX2" fmla="*/ 630195 w 1878227"/>
              <a:gd name="connsiteY2" fmla="*/ 358346 h 410543"/>
              <a:gd name="connsiteX3" fmla="*/ 1322173 w 1878227"/>
              <a:gd name="connsiteY3" fmla="*/ 383060 h 410543"/>
              <a:gd name="connsiteX4" fmla="*/ 1717590 w 1878227"/>
              <a:gd name="connsiteY4" fmla="*/ 383060 h 410543"/>
              <a:gd name="connsiteX5" fmla="*/ 1878227 w 1878227"/>
              <a:gd name="connsiteY5" fmla="*/ 24714 h 41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8227" h="410543">
                <a:moveTo>
                  <a:pt x="0" y="0"/>
                </a:moveTo>
                <a:cubicBezTo>
                  <a:pt x="83408" y="87527"/>
                  <a:pt x="166816" y="175055"/>
                  <a:pt x="271849" y="234779"/>
                </a:cubicBezTo>
                <a:cubicBezTo>
                  <a:pt x="376882" y="294503"/>
                  <a:pt x="455141" y="333633"/>
                  <a:pt x="630195" y="358346"/>
                </a:cubicBezTo>
                <a:cubicBezTo>
                  <a:pt x="805249" y="383059"/>
                  <a:pt x="1140941" y="378941"/>
                  <a:pt x="1322173" y="383060"/>
                </a:cubicBezTo>
                <a:cubicBezTo>
                  <a:pt x="1503406" y="387179"/>
                  <a:pt x="1624915" y="442784"/>
                  <a:pt x="1717590" y="383060"/>
                </a:cubicBezTo>
                <a:cubicBezTo>
                  <a:pt x="1810265" y="323336"/>
                  <a:pt x="1844246" y="174025"/>
                  <a:pt x="1878227" y="24714"/>
                </a:cubicBezTo>
              </a:path>
            </a:pathLst>
          </a:custGeom>
          <a:noFill/>
          <a:ln w="57150"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C3508-8381-BD67-A09F-09597F766E33}"/>
              </a:ext>
            </a:extLst>
          </p:cNvPr>
          <p:cNvSpPr txBox="1"/>
          <p:nvPr/>
        </p:nvSpPr>
        <p:spPr>
          <a:xfrm>
            <a:off x="9069859" y="1479031"/>
            <a:ext cx="2231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Calibri" panose="020F0502020204030204"/>
              </a:rPr>
              <a:t>** longshore erosion </a:t>
            </a:r>
          </a:p>
          <a:p>
            <a:r>
              <a:rPr lang="en-US" b="1" dirty="0">
                <a:latin typeface="Calibri" panose="020F0502020204030204"/>
              </a:rPr>
              <a:t>              </a:t>
            </a:r>
            <a:r>
              <a:rPr lang="en-US" sz="1800" b="1" dirty="0">
                <a:latin typeface="Calibri" panose="020F0502020204030204"/>
              </a:rPr>
              <a:t>wave?</a:t>
            </a:r>
            <a:endParaRPr lang="en-US" dirty="0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CBA1D1DF-B2A2-3262-C058-B21C6266792C}"/>
              </a:ext>
            </a:extLst>
          </p:cNvPr>
          <p:cNvSpPr/>
          <p:nvPr/>
        </p:nvSpPr>
        <p:spPr>
          <a:xfrm rot="10800000">
            <a:off x="8872440" y="1569307"/>
            <a:ext cx="259207" cy="37821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3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B83753-5CBB-9168-4529-E44F91377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B87B7C24-745D-FD78-8DD8-7F56A9076DDD}"/>
              </a:ext>
            </a:extLst>
          </p:cNvPr>
          <p:cNvSpPr/>
          <p:nvPr/>
        </p:nvSpPr>
        <p:spPr>
          <a:xfrm>
            <a:off x="-763714" y="660931"/>
            <a:ext cx="5726002" cy="5625681"/>
          </a:xfrm>
          <a:custGeom>
            <a:avLst/>
            <a:gdLst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4868985 w 5899869"/>
              <a:gd name="connsiteY2" fmla="*/ 5120730 h 5796501"/>
              <a:gd name="connsiteX3" fmla="*/ 2527325 w 5899869"/>
              <a:gd name="connsiteY3" fmla="*/ 5100851 h 5796501"/>
              <a:gd name="connsiteX4" fmla="*/ 1554481 w 5899869"/>
              <a:gd name="connsiteY4" fmla="*/ 282360 h 5796501"/>
              <a:gd name="connsiteX5" fmla="*/ 2743201 w 5899869"/>
              <a:gd name="connsiteY5" fmla="*/ 1471081 h 5796501"/>
              <a:gd name="connsiteX6" fmla="*/ 799106 w 5899869"/>
              <a:gd name="connsiteY6" fmla="*/ 3423126 h 5796501"/>
              <a:gd name="connsiteX7" fmla="*/ 795130 w 5899869"/>
              <a:gd name="connsiteY7" fmla="*/ 1041710 h 5796501"/>
              <a:gd name="connsiteX8" fmla="*/ 4711149 w 5899869"/>
              <a:gd name="connsiteY8" fmla="*/ 0 h 5796501"/>
              <a:gd name="connsiteX9" fmla="*/ 5899869 w 5899869"/>
              <a:gd name="connsiteY9" fmla="*/ 1188721 h 5796501"/>
              <a:gd name="connsiteX10" fmla="*/ 1307990 w 5899869"/>
              <a:gd name="connsiteY10" fmla="*/ 5796501 h 5796501"/>
              <a:gd name="connsiteX11" fmla="*/ 0 w 5899869"/>
              <a:gd name="connsiteY11" fmla="*/ 4735002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527325 w 5899869"/>
              <a:gd name="connsiteY3" fmla="*/ 5100851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960212 w 5899869"/>
              <a:gd name="connsiteY3" fmla="*/ 4667965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99869" h="5796501">
                <a:moveTo>
                  <a:pt x="4431664" y="3180611"/>
                </a:moveTo>
                <a:lnTo>
                  <a:pt x="5620384" y="4369332"/>
                </a:lnTo>
                <a:lnTo>
                  <a:pt x="5327337" y="4679355"/>
                </a:lnTo>
                <a:lnTo>
                  <a:pt x="2960212" y="4667965"/>
                </a:lnTo>
                <a:lnTo>
                  <a:pt x="4431664" y="3180611"/>
                </a:lnTo>
                <a:close/>
                <a:moveTo>
                  <a:pt x="1554481" y="282360"/>
                </a:moveTo>
                <a:lnTo>
                  <a:pt x="2743201" y="1471081"/>
                </a:lnTo>
                <a:lnTo>
                  <a:pt x="799106" y="3423126"/>
                </a:lnTo>
                <a:cubicBezTo>
                  <a:pt x="797781" y="2629321"/>
                  <a:pt x="796455" y="1835515"/>
                  <a:pt x="795130" y="1041710"/>
                </a:cubicBezTo>
                <a:lnTo>
                  <a:pt x="1554481" y="282360"/>
                </a:lnTo>
                <a:close/>
                <a:moveTo>
                  <a:pt x="4711149" y="0"/>
                </a:moveTo>
                <a:lnTo>
                  <a:pt x="5899869" y="1188721"/>
                </a:lnTo>
                <a:lnTo>
                  <a:pt x="1307990" y="5796501"/>
                </a:lnTo>
                <a:lnTo>
                  <a:pt x="0" y="4735002"/>
                </a:lnTo>
                <a:lnTo>
                  <a:pt x="4711149" y="0"/>
                </a:lnTo>
                <a:close/>
              </a:path>
            </a:pathLst>
          </a:custGeom>
          <a:solidFill>
            <a:srgbClr val="006A96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71A8EDD-52E1-784A-9B17-99F279167C3A}"/>
              </a:ext>
            </a:extLst>
          </p:cNvPr>
          <p:cNvSpPr txBox="1">
            <a:spLocks/>
          </p:cNvSpPr>
          <p:nvPr/>
        </p:nvSpPr>
        <p:spPr>
          <a:xfrm>
            <a:off x="-358818" y="42438"/>
            <a:ext cx="7963949" cy="453487"/>
          </a:xfrm>
          <a:prstGeom prst="rect">
            <a:avLst/>
          </a:prstGeom>
          <a:solidFill>
            <a:srgbClr val="006C92"/>
          </a:solidFill>
        </p:spPr>
        <p:txBody>
          <a:bodyPr lIns="457200" tIns="0" rIns="0" bIns="0" anchor="ctr" anchorCtr="0">
            <a:noAutofit/>
          </a:bodyPr>
          <a:lstStyle>
            <a:lvl1pPr algn="l" defTabSz="914400" rtl="0" eaLnBrk="1" latinLnBrk="0" hangingPunct="1">
              <a:lnSpc>
                <a:spcPts val="1950"/>
              </a:lnSpc>
              <a:spcBef>
                <a:spcPct val="0"/>
              </a:spcBef>
              <a:buNone/>
              <a:defRPr sz="225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195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THE </a:t>
            </a:r>
            <a:r>
              <a:rPr kumimoji="0" lang="en-US" sz="2400" b="1" i="0" u="none" strike="noStrike" kern="1200" cap="all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cpg</a:t>
            </a:r>
            <a:r>
              <a:rPr kumimoji="0" lang="en-US" sz="24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 long-term nearshore Survey Dataset</a:t>
            </a:r>
            <a:endParaRPr kumimoji="0" lang="en-US" sz="2400" b="1" i="0" u="none" strike="noStrike" kern="1200" cap="all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D20957-BC0E-43AA-C49D-4176A5532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46" y="553285"/>
            <a:ext cx="4612232" cy="5908429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4F1A3E5-3426-2660-633D-A94A22A84756}"/>
              </a:ext>
            </a:extLst>
          </p:cNvPr>
          <p:cNvSpPr/>
          <p:nvPr/>
        </p:nvSpPr>
        <p:spPr>
          <a:xfrm>
            <a:off x="4599160" y="5576934"/>
            <a:ext cx="135802" cy="316871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EE35F37-AFA7-C532-F8BD-346C4C84DA56}"/>
              </a:ext>
            </a:extLst>
          </p:cNvPr>
          <p:cNvSpPr/>
          <p:nvPr/>
        </p:nvSpPr>
        <p:spPr>
          <a:xfrm rot="21025284">
            <a:off x="3414100" y="2313170"/>
            <a:ext cx="193422" cy="148639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12551D3-7D84-81DC-F69E-BCB0D8EC8B14}"/>
              </a:ext>
            </a:extLst>
          </p:cNvPr>
          <p:cNvSpPr/>
          <p:nvPr/>
        </p:nvSpPr>
        <p:spPr>
          <a:xfrm rot="21025284">
            <a:off x="3430704" y="2510835"/>
            <a:ext cx="193422" cy="148639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ED130D-963B-AEBA-BC75-844190B72A8D}"/>
              </a:ext>
            </a:extLst>
          </p:cNvPr>
          <p:cNvSpPr txBox="1"/>
          <p:nvPr/>
        </p:nvSpPr>
        <p:spPr>
          <a:xfrm>
            <a:off x="3431525" y="5576934"/>
            <a:ext cx="11160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Imperial Beach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576C64-DCBE-E590-3516-B3FCB88C5CCD}"/>
              </a:ext>
            </a:extLst>
          </p:cNvPr>
          <p:cNvSpPr txBox="1"/>
          <p:nvPr/>
        </p:nvSpPr>
        <p:spPr>
          <a:xfrm>
            <a:off x="2386732" y="2252800"/>
            <a:ext cx="10150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Solana Beach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1F5608-BC42-16CC-0778-B88959799E18}"/>
              </a:ext>
            </a:extLst>
          </p:cNvPr>
          <p:cNvSpPr txBox="1"/>
          <p:nvPr/>
        </p:nvSpPr>
        <p:spPr>
          <a:xfrm>
            <a:off x="2683986" y="2468575"/>
            <a:ext cx="6848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Del Mar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F38FB29-180A-C5EB-5323-8A1F0033F49C}"/>
              </a:ext>
            </a:extLst>
          </p:cNvPr>
          <p:cNvSpPr/>
          <p:nvPr/>
        </p:nvSpPr>
        <p:spPr>
          <a:xfrm rot="19313556">
            <a:off x="2611560" y="630730"/>
            <a:ext cx="135802" cy="316871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29B834-80CA-B312-422D-6BF522FF0C52}"/>
              </a:ext>
            </a:extLst>
          </p:cNvPr>
          <p:cNvSpPr txBox="1"/>
          <p:nvPr/>
        </p:nvSpPr>
        <p:spPr>
          <a:xfrm>
            <a:off x="1757708" y="695139"/>
            <a:ext cx="8370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Oceanside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E01723-72F5-A579-C8EA-8D58BC3253A3}"/>
              </a:ext>
            </a:extLst>
          </p:cNvPr>
          <p:cNvSpPr txBox="1"/>
          <p:nvPr/>
        </p:nvSpPr>
        <p:spPr>
          <a:xfrm>
            <a:off x="1223866" y="5299934"/>
            <a:ext cx="1093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 </a:t>
            </a:r>
            <a:r>
              <a:rPr lang="en-US" sz="2400" b="1" dirty="0">
                <a:solidFill>
                  <a:srgbClr val="FFC000"/>
                </a:solidFill>
              </a:rPr>
              <a:t>South </a:t>
            </a:r>
          </a:p>
          <a:p>
            <a:r>
              <a:rPr lang="en-US" sz="2400" b="1" dirty="0">
                <a:solidFill>
                  <a:srgbClr val="FFC000"/>
                </a:solidFill>
              </a:rPr>
              <a:t>County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2C8554-1D3D-7283-BD9C-015C53A65673}"/>
              </a:ext>
            </a:extLst>
          </p:cNvPr>
          <p:cNvSpPr txBox="1"/>
          <p:nvPr/>
        </p:nvSpPr>
        <p:spPr>
          <a:xfrm>
            <a:off x="713564" y="2239622"/>
            <a:ext cx="1093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 North </a:t>
            </a:r>
          </a:p>
          <a:p>
            <a:r>
              <a:rPr lang="en-US" sz="2400" b="1" dirty="0">
                <a:solidFill>
                  <a:srgbClr val="FFC000"/>
                </a:solidFill>
              </a:rPr>
              <a:t>County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C2CDA5-DD3D-A1E7-881C-D3AA77B4BD7B}"/>
              </a:ext>
            </a:extLst>
          </p:cNvPr>
          <p:cNvSpPr txBox="1"/>
          <p:nvPr/>
        </p:nvSpPr>
        <p:spPr>
          <a:xfrm>
            <a:off x="6699097" y="1712074"/>
            <a:ext cx="4061496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sz="2400" b="1" dirty="0"/>
              <a:t>Long-Term GPS Surveys of </a:t>
            </a:r>
          </a:p>
          <a:p>
            <a:pPr lvl="0" algn="ctr">
              <a:defRPr/>
            </a:pPr>
            <a:r>
              <a:rPr lang="en-US" sz="2400" b="1" dirty="0"/>
              <a:t>Nearshore Sand Elevations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b="1" noProof="0" dirty="0">
                <a:solidFill>
                  <a:srgbClr val="FF31FE"/>
                </a:solidFill>
                <a:latin typeface="Calibri" panose="020F0502020204030204"/>
              </a:rPr>
              <a:t>Torrey Pines -&gt;  Cardiff SB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400" b="1" dirty="0">
              <a:solidFill>
                <a:srgbClr val="FF31FE"/>
              </a:solidFill>
              <a:latin typeface="Calibri" panose="020F0502020204030204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dirty="0">
                <a:latin typeface="Calibri" panose="020F0502020204030204"/>
              </a:rPr>
              <a:t>“Sand Maps”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08218E-B201-C402-869E-DF94421D9079}"/>
              </a:ext>
            </a:extLst>
          </p:cNvPr>
          <p:cNvSpPr txBox="1"/>
          <p:nvPr/>
        </p:nvSpPr>
        <p:spPr>
          <a:xfrm>
            <a:off x="6209396" y="972138"/>
            <a:ext cx="51606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70C0"/>
                </a:solidFill>
                <a:latin typeface="Calibri" panose="020F0502020204030204"/>
              </a:rPr>
              <a:t>Where did the eroded sand go?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D69763-B840-B86B-AE47-3FA6E16AF26D}"/>
              </a:ext>
            </a:extLst>
          </p:cNvPr>
          <p:cNvSpPr/>
          <p:nvPr/>
        </p:nvSpPr>
        <p:spPr>
          <a:xfrm>
            <a:off x="3368789" y="2161308"/>
            <a:ext cx="419440" cy="1140031"/>
          </a:xfrm>
          <a:prstGeom prst="rect">
            <a:avLst/>
          </a:prstGeom>
          <a:noFill/>
          <a:ln w="57150">
            <a:solidFill>
              <a:srgbClr val="FF31F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D28DA468-3F99-5A21-EEC3-9B35AB145D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358" y="5313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2" name="Picture 11" descr="A person riding a jet ski&#10;&#10;Description automatically generated">
            <a:extLst>
              <a:ext uri="{FF2B5EF4-FFF2-40B4-BE49-F238E27FC236}">
                <a16:creationId xmlns:a16="http://schemas.microsoft.com/office/drawing/2014/main" id="{5052E89C-EF77-E7F7-D99F-766F8511A4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8070" y="4394928"/>
            <a:ext cx="2446302" cy="2158067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4" name="Picture 13" descr="A person in the water&#10;&#10;Description automatically generated">
            <a:extLst>
              <a:ext uri="{FF2B5EF4-FFF2-40B4-BE49-F238E27FC236}">
                <a16:creationId xmlns:a16="http://schemas.microsoft.com/office/drawing/2014/main" id="{6FEB7615-4A1F-4095-8FF9-40D13349F8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2938" y="4382571"/>
            <a:ext cx="2508892" cy="2164264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5375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690"/>
    </mc:Choice>
    <mc:Fallback xmlns="">
      <p:transition spd="slow" advTm="107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E7B2C9-5EC8-BAE0-BBC4-55BFFF9F9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A6B1D6-FE7D-7B8F-F731-BE0913BC3883}"/>
              </a:ext>
            </a:extLst>
          </p:cNvPr>
          <p:cNvSpPr txBox="1"/>
          <p:nvPr/>
        </p:nvSpPr>
        <p:spPr>
          <a:xfrm>
            <a:off x="2557397" y="5272645"/>
            <a:ext cx="72187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Torrey Pines to Cardiff SB Nearshore Bathymetry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C35A8C-0E48-6800-5DB7-1B8465D810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8401" y="790681"/>
            <a:ext cx="11855197" cy="43157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CFA3BE-621B-9EB5-D436-950DA2BB2842}"/>
              </a:ext>
            </a:extLst>
          </p:cNvPr>
          <p:cNvSpPr txBox="1"/>
          <p:nvPr/>
        </p:nvSpPr>
        <p:spPr>
          <a:xfrm>
            <a:off x="4281890" y="339068"/>
            <a:ext cx="3878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Nearshore Sand Mapping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0E513E-F3CA-4539-0156-6CCE18ABFDC2}"/>
              </a:ext>
            </a:extLst>
          </p:cNvPr>
          <p:cNvSpPr txBox="1"/>
          <p:nvPr/>
        </p:nvSpPr>
        <p:spPr>
          <a:xfrm>
            <a:off x="4281890" y="2763869"/>
            <a:ext cx="604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Reef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243AED-F13E-5C1B-B149-5170808C7914}"/>
              </a:ext>
            </a:extLst>
          </p:cNvPr>
          <p:cNvSpPr txBox="1"/>
          <p:nvPr/>
        </p:nvSpPr>
        <p:spPr>
          <a:xfrm>
            <a:off x="5977716" y="2763869"/>
            <a:ext cx="604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Reef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171A5C-6600-69D0-BABB-CFE6BBCDCB16}"/>
              </a:ext>
            </a:extLst>
          </p:cNvPr>
          <p:cNvSpPr txBox="1"/>
          <p:nvPr/>
        </p:nvSpPr>
        <p:spPr>
          <a:xfrm>
            <a:off x="6594508" y="2763869"/>
            <a:ext cx="604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Reef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1C509C-BB89-59DC-0D04-67AA3F30D566}"/>
              </a:ext>
            </a:extLst>
          </p:cNvPr>
          <p:cNvSpPr txBox="1"/>
          <p:nvPr/>
        </p:nvSpPr>
        <p:spPr>
          <a:xfrm>
            <a:off x="8118926" y="2763869"/>
            <a:ext cx="604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Reef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ACF60C-4412-F519-D724-FA21ECEFE8B0}"/>
              </a:ext>
            </a:extLst>
          </p:cNvPr>
          <p:cNvSpPr txBox="1"/>
          <p:nvPr/>
        </p:nvSpPr>
        <p:spPr>
          <a:xfrm>
            <a:off x="9340857" y="2763869"/>
            <a:ext cx="604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Reef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D62578-CA56-981A-B427-3F95019E103E}"/>
              </a:ext>
            </a:extLst>
          </p:cNvPr>
          <p:cNvSpPr txBox="1"/>
          <p:nvPr/>
        </p:nvSpPr>
        <p:spPr>
          <a:xfrm>
            <a:off x="10379740" y="2796209"/>
            <a:ext cx="604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Reef</a:t>
            </a:r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6112A48F-0452-DCD6-BC54-7C4B0756F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358" y="16903"/>
            <a:ext cx="3440642" cy="547972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1995525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A10D8-B938-BEBE-7480-C143BA8EB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9644A2F-1805-B5D1-D448-5B9CEA1AF0D3}"/>
              </a:ext>
            </a:extLst>
          </p:cNvPr>
          <p:cNvSpPr txBox="1"/>
          <p:nvPr/>
        </p:nvSpPr>
        <p:spPr>
          <a:xfrm>
            <a:off x="3078359" y="5588865"/>
            <a:ext cx="6907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North County </a:t>
            </a:r>
            <a:r>
              <a:rPr lang="en-US" sz="3200" b="1" dirty="0"/>
              <a:t>Fall</a:t>
            </a:r>
            <a:r>
              <a:rPr lang="en-US" sz="3200" dirty="0"/>
              <a:t> </a:t>
            </a:r>
            <a:r>
              <a:rPr lang="en-US" sz="3200" b="1" dirty="0"/>
              <a:t>2020</a:t>
            </a:r>
            <a:r>
              <a:rPr lang="en-US" sz="3200" dirty="0"/>
              <a:t> </a:t>
            </a:r>
            <a:r>
              <a:rPr lang="en-US" sz="2800" dirty="0"/>
              <a:t>Nearshore Sand Map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55B3E0-B93B-1600-B26C-4701284BCB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814387" y="0"/>
            <a:ext cx="13695542" cy="4985658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60C4D7B5-7F61-9CF6-7105-EC04887E8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10028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7B7E83-4954-1CDF-66A5-F70BD7039B32}"/>
              </a:ext>
            </a:extLst>
          </p:cNvPr>
          <p:cNvSpPr txBox="1"/>
          <p:nvPr/>
        </p:nvSpPr>
        <p:spPr>
          <a:xfrm>
            <a:off x="5226903" y="5051458"/>
            <a:ext cx="2298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4 Years Ago </a:t>
            </a:r>
          </a:p>
        </p:txBody>
      </p:sp>
    </p:spTree>
    <p:extLst>
      <p:ext uri="{BB962C8B-B14F-4D97-AF65-F5344CB8AC3E}">
        <p14:creationId xmlns:p14="http://schemas.microsoft.com/office/powerpoint/2010/main" val="2294132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0804E9-E2AE-F796-DA04-65083F23A973}"/>
              </a:ext>
            </a:extLst>
          </p:cNvPr>
          <p:cNvSpPr txBox="1"/>
          <p:nvPr/>
        </p:nvSpPr>
        <p:spPr>
          <a:xfrm>
            <a:off x="3103072" y="5292629"/>
            <a:ext cx="6907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North County </a:t>
            </a:r>
            <a:r>
              <a:rPr lang="en-US" sz="3200" b="1" dirty="0"/>
              <a:t>Fall 2024 </a:t>
            </a:r>
            <a:r>
              <a:rPr lang="en-US" sz="2800" dirty="0"/>
              <a:t>Nearshore Sand Map</a:t>
            </a:r>
          </a:p>
        </p:txBody>
      </p:sp>
      <p:pic>
        <p:nvPicPr>
          <p:cNvPr id="6" name="Picture 5" descr="A graph of a weather forecast&#10;&#10;Description automatically generated with medium confidence">
            <a:extLst>
              <a:ext uri="{FF2B5EF4-FFF2-40B4-BE49-F238E27FC236}">
                <a16:creationId xmlns:a16="http://schemas.microsoft.com/office/drawing/2014/main" id="{3E426FAF-8C02-E648-8CF5-744D6B1EF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4388" y="10886"/>
            <a:ext cx="13695545" cy="4985658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F1F831AE-C50C-4AC4-6074-9EE9F45BC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10028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27ECA87-EDA7-391E-39C5-22BD37DC6231}"/>
              </a:ext>
            </a:extLst>
          </p:cNvPr>
          <p:cNvSpPr/>
          <p:nvPr/>
        </p:nvSpPr>
        <p:spPr>
          <a:xfrm>
            <a:off x="8904515" y="3690256"/>
            <a:ext cx="1447800" cy="283029"/>
          </a:xfrm>
          <a:prstGeom prst="ellipse">
            <a:avLst/>
          </a:prstGeom>
          <a:solidFill>
            <a:srgbClr val="1933F0"/>
          </a:solidFill>
          <a:ln>
            <a:solidFill>
              <a:srgbClr val="1933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Pad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C8B2CD03-0A64-7EF3-11DC-6A6348F6470F}"/>
              </a:ext>
            </a:extLst>
          </p:cNvPr>
          <p:cNvSpPr/>
          <p:nvPr/>
        </p:nvSpPr>
        <p:spPr>
          <a:xfrm>
            <a:off x="8828146" y="3559629"/>
            <a:ext cx="1567711" cy="457200"/>
          </a:xfrm>
          <a:custGeom>
            <a:avLst/>
            <a:gdLst>
              <a:gd name="connsiteX0" fmla="*/ 54597 w 1567711"/>
              <a:gd name="connsiteY0" fmla="*/ 261257 h 457200"/>
              <a:gd name="connsiteX1" fmla="*/ 168 w 1567711"/>
              <a:gd name="connsiteY1" fmla="*/ 185057 h 457200"/>
              <a:gd name="connsiteX2" fmla="*/ 65483 w 1567711"/>
              <a:gd name="connsiteY2" fmla="*/ 163285 h 457200"/>
              <a:gd name="connsiteX3" fmla="*/ 43711 w 1567711"/>
              <a:gd name="connsiteY3" fmla="*/ 141514 h 457200"/>
              <a:gd name="connsiteX4" fmla="*/ 76368 w 1567711"/>
              <a:gd name="connsiteY4" fmla="*/ 130628 h 457200"/>
              <a:gd name="connsiteX5" fmla="*/ 130797 w 1567711"/>
              <a:gd name="connsiteY5" fmla="*/ 119742 h 457200"/>
              <a:gd name="connsiteX6" fmla="*/ 141683 w 1567711"/>
              <a:gd name="connsiteY6" fmla="*/ 87085 h 457200"/>
              <a:gd name="connsiteX7" fmla="*/ 196111 w 1567711"/>
              <a:gd name="connsiteY7" fmla="*/ 97971 h 457200"/>
              <a:gd name="connsiteX8" fmla="*/ 261425 w 1567711"/>
              <a:gd name="connsiteY8" fmla="*/ 108857 h 457200"/>
              <a:gd name="connsiteX9" fmla="*/ 272311 w 1567711"/>
              <a:gd name="connsiteY9" fmla="*/ 152400 h 457200"/>
              <a:gd name="connsiteX10" fmla="*/ 315854 w 1567711"/>
              <a:gd name="connsiteY10" fmla="*/ 141514 h 457200"/>
              <a:gd name="connsiteX11" fmla="*/ 283197 w 1567711"/>
              <a:gd name="connsiteY11" fmla="*/ 130628 h 457200"/>
              <a:gd name="connsiteX12" fmla="*/ 359397 w 1567711"/>
              <a:gd name="connsiteY12" fmla="*/ 119742 h 457200"/>
              <a:gd name="connsiteX13" fmla="*/ 370283 w 1567711"/>
              <a:gd name="connsiteY13" fmla="*/ 87085 h 457200"/>
              <a:gd name="connsiteX14" fmla="*/ 446483 w 1567711"/>
              <a:gd name="connsiteY14" fmla="*/ 76200 h 457200"/>
              <a:gd name="connsiteX15" fmla="*/ 457368 w 1567711"/>
              <a:gd name="connsiteY15" fmla="*/ 43542 h 457200"/>
              <a:gd name="connsiteX16" fmla="*/ 533568 w 1567711"/>
              <a:gd name="connsiteY16" fmla="*/ 32657 h 457200"/>
              <a:gd name="connsiteX17" fmla="*/ 577111 w 1567711"/>
              <a:gd name="connsiteY17" fmla="*/ 21771 h 457200"/>
              <a:gd name="connsiteX18" fmla="*/ 609768 w 1567711"/>
              <a:gd name="connsiteY18" fmla="*/ 10885 h 457200"/>
              <a:gd name="connsiteX19" fmla="*/ 762168 w 1567711"/>
              <a:gd name="connsiteY19" fmla="*/ 0 h 457200"/>
              <a:gd name="connsiteX20" fmla="*/ 1045197 w 1567711"/>
              <a:gd name="connsiteY20" fmla="*/ 21771 h 457200"/>
              <a:gd name="connsiteX21" fmla="*/ 1077854 w 1567711"/>
              <a:gd name="connsiteY21" fmla="*/ 32657 h 457200"/>
              <a:gd name="connsiteX22" fmla="*/ 1121397 w 1567711"/>
              <a:gd name="connsiteY22" fmla="*/ 43542 h 457200"/>
              <a:gd name="connsiteX23" fmla="*/ 1186711 w 1567711"/>
              <a:gd name="connsiteY23" fmla="*/ 65314 h 457200"/>
              <a:gd name="connsiteX24" fmla="*/ 1230254 w 1567711"/>
              <a:gd name="connsiteY24" fmla="*/ 54428 h 457200"/>
              <a:gd name="connsiteX25" fmla="*/ 1295568 w 1567711"/>
              <a:gd name="connsiteY25" fmla="*/ 32657 h 457200"/>
              <a:gd name="connsiteX26" fmla="*/ 1317340 w 1567711"/>
              <a:gd name="connsiteY26" fmla="*/ 10885 h 457200"/>
              <a:gd name="connsiteX27" fmla="*/ 1371768 w 1567711"/>
              <a:gd name="connsiteY27" fmla="*/ 54428 h 457200"/>
              <a:gd name="connsiteX28" fmla="*/ 1393540 w 1567711"/>
              <a:gd name="connsiteY28" fmla="*/ 76200 h 457200"/>
              <a:gd name="connsiteX29" fmla="*/ 1404425 w 1567711"/>
              <a:gd name="connsiteY29" fmla="*/ 108857 h 457200"/>
              <a:gd name="connsiteX30" fmla="*/ 1447968 w 1567711"/>
              <a:gd name="connsiteY30" fmla="*/ 152400 h 457200"/>
              <a:gd name="connsiteX31" fmla="*/ 1469740 w 1567711"/>
              <a:gd name="connsiteY31" fmla="*/ 174171 h 457200"/>
              <a:gd name="connsiteX32" fmla="*/ 1535054 w 1567711"/>
              <a:gd name="connsiteY32" fmla="*/ 206828 h 457200"/>
              <a:gd name="connsiteX33" fmla="*/ 1556825 w 1567711"/>
              <a:gd name="connsiteY33" fmla="*/ 272142 h 457200"/>
              <a:gd name="connsiteX34" fmla="*/ 1567711 w 1567711"/>
              <a:gd name="connsiteY34" fmla="*/ 304800 h 457200"/>
              <a:gd name="connsiteX35" fmla="*/ 1535054 w 1567711"/>
              <a:gd name="connsiteY35" fmla="*/ 370114 h 457200"/>
              <a:gd name="connsiteX36" fmla="*/ 1469740 w 1567711"/>
              <a:gd name="connsiteY36" fmla="*/ 391885 h 457200"/>
              <a:gd name="connsiteX37" fmla="*/ 1404425 w 1567711"/>
              <a:gd name="connsiteY37" fmla="*/ 413657 h 457200"/>
              <a:gd name="connsiteX38" fmla="*/ 1371768 w 1567711"/>
              <a:gd name="connsiteY38" fmla="*/ 424542 h 457200"/>
              <a:gd name="connsiteX39" fmla="*/ 1186711 w 1567711"/>
              <a:gd name="connsiteY39" fmla="*/ 446314 h 457200"/>
              <a:gd name="connsiteX40" fmla="*/ 979883 w 1567711"/>
              <a:gd name="connsiteY40" fmla="*/ 457200 h 457200"/>
              <a:gd name="connsiteX41" fmla="*/ 729511 w 1567711"/>
              <a:gd name="connsiteY41" fmla="*/ 435428 h 457200"/>
              <a:gd name="connsiteX42" fmla="*/ 696854 w 1567711"/>
              <a:gd name="connsiteY42" fmla="*/ 424542 h 457200"/>
              <a:gd name="connsiteX43" fmla="*/ 653311 w 1567711"/>
              <a:gd name="connsiteY43" fmla="*/ 413657 h 457200"/>
              <a:gd name="connsiteX44" fmla="*/ 533568 w 1567711"/>
              <a:gd name="connsiteY44" fmla="*/ 424542 h 457200"/>
              <a:gd name="connsiteX45" fmla="*/ 468254 w 1567711"/>
              <a:gd name="connsiteY45" fmla="*/ 435428 h 457200"/>
              <a:gd name="connsiteX46" fmla="*/ 392054 w 1567711"/>
              <a:gd name="connsiteY46" fmla="*/ 424542 h 457200"/>
              <a:gd name="connsiteX47" fmla="*/ 359397 w 1567711"/>
              <a:gd name="connsiteY47" fmla="*/ 413657 h 457200"/>
              <a:gd name="connsiteX48" fmla="*/ 294083 w 1567711"/>
              <a:gd name="connsiteY48" fmla="*/ 381000 h 457200"/>
              <a:gd name="connsiteX49" fmla="*/ 239654 w 1567711"/>
              <a:gd name="connsiteY49" fmla="*/ 370114 h 457200"/>
              <a:gd name="connsiteX50" fmla="*/ 119911 w 1567711"/>
              <a:gd name="connsiteY50" fmla="*/ 337457 h 457200"/>
              <a:gd name="connsiteX51" fmla="*/ 43711 w 1567711"/>
              <a:gd name="connsiteY51" fmla="*/ 315685 h 457200"/>
              <a:gd name="connsiteX52" fmla="*/ 54597 w 1567711"/>
              <a:gd name="connsiteY52" fmla="*/ 26125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567711" h="457200">
                <a:moveTo>
                  <a:pt x="54597" y="261257"/>
                </a:moveTo>
                <a:cubicBezTo>
                  <a:pt x="47340" y="239486"/>
                  <a:pt x="-3279" y="216080"/>
                  <a:pt x="168" y="185057"/>
                </a:cubicBezTo>
                <a:cubicBezTo>
                  <a:pt x="2702" y="162248"/>
                  <a:pt x="65483" y="163285"/>
                  <a:pt x="65483" y="163285"/>
                </a:cubicBezTo>
                <a:cubicBezTo>
                  <a:pt x="58226" y="156028"/>
                  <a:pt x="40466" y="151251"/>
                  <a:pt x="43711" y="141514"/>
                </a:cubicBezTo>
                <a:cubicBezTo>
                  <a:pt x="47339" y="130628"/>
                  <a:pt x="65236" y="133411"/>
                  <a:pt x="76368" y="130628"/>
                </a:cubicBezTo>
                <a:cubicBezTo>
                  <a:pt x="94318" y="126140"/>
                  <a:pt x="112654" y="123371"/>
                  <a:pt x="130797" y="119742"/>
                </a:cubicBezTo>
                <a:cubicBezTo>
                  <a:pt x="134426" y="108856"/>
                  <a:pt x="130797" y="90714"/>
                  <a:pt x="141683" y="87085"/>
                </a:cubicBezTo>
                <a:cubicBezTo>
                  <a:pt x="159236" y="81234"/>
                  <a:pt x="177907" y="94661"/>
                  <a:pt x="196111" y="97971"/>
                </a:cubicBezTo>
                <a:cubicBezTo>
                  <a:pt x="217827" y="101919"/>
                  <a:pt x="239654" y="105228"/>
                  <a:pt x="261425" y="108857"/>
                </a:cubicBezTo>
                <a:cubicBezTo>
                  <a:pt x="265054" y="123371"/>
                  <a:pt x="259482" y="144703"/>
                  <a:pt x="272311" y="152400"/>
                </a:cubicBezTo>
                <a:cubicBezTo>
                  <a:pt x="285140" y="160097"/>
                  <a:pt x="309163" y="154896"/>
                  <a:pt x="315854" y="141514"/>
                </a:cubicBezTo>
                <a:cubicBezTo>
                  <a:pt x="320986" y="131251"/>
                  <a:pt x="294083" y="134257"/>
                  <a:pt x="283197" y="130628"/>
                </a:cubicBezTo>
                <a:cubicBezTo>
                  <a:pt x="308597" y="126999"/>
                  <a:pt x="336448" y="131217"/>
                  <a:pt x="359397" y="119742"/>
                </a:cubicBezTo>
                <a:cubicBezTo>
                  <a:pt x="369660" y="114610"/>
                  <a:pt x="360020" y="92216"/>
                  <a:pt x="370283" y="87085"/>
                </a:cubicBezTo>
                <a:cubicBezTo>
                  <a:pt x="393232" y="75611"/>
                  <a:pt x="421083" y="79828"/>
                  <a:pt x="446483" y="76200"/>
                </a:cubicBezTo>
                <a:cubicBezTo>
                  <a:pt x="450111" y="65314"/>
                  <a:pt x="447105" y="48674"/>
                  <a:pt x="457368" y="43542"/>
                </a:cubicBezTo>
                <a:cubicBezTo>
                  <a:pt x="480317" y="32067"/>
                  <a:pt x="508324" y="37247"/>
                  <a:pt x="533568" y="32657"/>
                </a:cubicBezTo>
                <a:cubicBezTo>
                  <a:pt x="548288" y="29981"/>
                  <a:pt x="562726" y="25881"/>
                  <a:pt x="577111" y="21771"/>
                </a:cubicBezTo>
                <a:cubicBezTo>
                  <a:pt x="588144" y="18619"/>
                  <a:pt x="598372" y="12226"/>
                  <a:pt x="609768" y="10885"/>
                </a:cubicBezTo>
                <a:cubicBezTo>
                  <a:pt x="660349" y="4934"/>
                  <a:pt x="711368" y="3628"/>
                  <a:pt x="762168" y="0"/>
                </a:cubicBezTo>
                <a:cubicBezTo>
                  <a:pt x="877607" y="5497"/>
                  <a:pt x="947891" y="-2556"/>
                  <a:pt x="1045197" y="21771"/>
                </a:cubicBezTo>
                <a:cubicBezTo>
                  <a:pt x="1056329" y="24554"/>
                  <a:pt x="1066821" y="29505"/>
                  <a:pt x="1077854" y="32657"/>
                </a:cubicBezTo>
                <a:cubicBezTo>
                  <a:pt x="1092239" y="36767"/>
                  <a:pt x="1107067" y="39243"/>
                  <a:pt x="1121397" y="43542"/>
                </a:cubicBezTo>
                <a:cubicBezTo>
                  <a:pt x="1143378" y="50136"/>
                  <a:pt x="1186711" y="65314"/>
                  <a:pt x="1186711" y="65314"/>
                </a:cubicBezTo>
                <a:cubicBezTo>
                  <a:pt x="1201225" y="61685"/>
                  <a:pt x="1215924" y="58727"/>
                  <a:pt x="1230254" y="54428"/>
                </a:cubicBezTo>
                <a:cubicBezTo>
                  <a:pt x="1252235" y="47834"/>
                  <a:pt x="1295568" y="32657"/>
                  <a:pt x="1295568" y="32657"/>
                </a:cubicBezTo>
                <a:cubicBezTo>
                  <a:pt x="1302825" y="25400"/>
                  <a:pt x="1307276" y="12898"/>
                  <a:pt x="1317340" y="10885"/>
                </a:cubicBezTo>
                <a:cubicBezTo>
                  <a:pt x="1350086" y="4336"/>
                  <a:pt x="1357682" y="36820"/>
                  <a:pt x="1371768" y="54428"/>
                </a:cubicBezTo>
                <a:cubicBezTo>
                  <a:pt x="1378179" y="62442"/>
                  <a:pt x="1386283" y="68943"/>
                  <a:pt x="1393540" y="76200"/>
                </a:cubicBezTo>
                <a:cubicBezTo>
                  <a:pt x="1397168" y="87086"/>
                  <a:pt x="1397756" y="99520"/>
                  <a:pt x="1404425" y="108857"/>
                </a:cubicBezTo>
                <a:cubicBezTo>
                  <a:pt x="1416356" y="125560"/>
                  <a:pt x="1433454" y="137886"/>
                  <a:pt x="1447968" y="152400"/>
                </a:cubicBezTo>
                <a:cubicBezTo>
                  <a:pt x="1455225" y="159657"/>
                  <a:pt x="1460004" y="170925"/>
                  <a:pt x="1469740" y="174171"/>
                </a:cubicBezTo>
                <a:cubicBezTo>
                  <a:pt x="1514808" y="189194"/>
                  <a:pt x="1492850" y="178692"/>
                  <a:pt x="1535054" y="206828"/>
                </a:cubicBezTo>
                <a:lnTo>
                  <a:pt x="1556825" y="272142"/>
                </a:lnTo>
                <a:lnTo>
                  <a:pt x="1567711" y="304800"/>
                </a:lnTo>
                <a:cubicBezTo>
                  <a:pt x="1561073" y="331350"/>
                  <a:pt x="1562782" y="356250"/>
                  <a:pt x="1535054" y="370114"/>
                </a:cubicBezTo>
                <a:cubicBezTo>
                  <a:pt x="1514528" y="380377"/>
                  <a:pt x="1491511" y="384628"/>
                  <a:pt x="1469740" y="391885"/>
                </a:cubicBezTo>
                <a:lnTo>
                  <a:pt x="1404425" y="413657"/>
                </a:lnTo>
                <a:cubicBezTo>
                  <a:pt x="1393539" y="417285"/>
                  <a:pt x="1383127" y="422919"/>
                  <a:pt x="1371768" y="424542"/>
                </a:cubicBezTo>
                <a:cubicBezTo>
                  <a:pt x="1299181" y="434912"/>
                  <a:pt x="1264656" y="440938"/>
                  <a:pt x="1186711" y="446314"/>
                </a:cubicBezTo>
                <a:cubicBezTo>
                  <a:pt x="1117837" y="451064"/>
                  <a:pt x="1048826" y="453571"/>
                  <a:pt x="979883" y="457200"/>
                </a:cubicBezTo>
                <a:cubicBezTo>
                  <a:pt x="943621" y="454411"/>
                  <a:pt x="776292" y="442625"/>
                  <a:pt x="729511" y="435428"/>
                </a:cubicBezTo>
                <a:cubicBezTo>
                  <a:pt x="718170" y="433683"/>
                  <a:pt x="707887" y="427694"/>
                  <a:pt x="696854" y="424542"/>
                </a:cubicBezTo>
                <a:cubicBezTo>
                  <a:pt x="682469" y="420432"/>
                  <a:pt x="667825" y="417285"/>
                  <a:pt x="653311" y="413657"/>
                </a:cubicBezTo>
                <a:cubicBezTo>
                  <a:pt x="613397" y="417285"/>
                  <a:pt x="573372" y="419859"/>
                  <a:pt x="533568" y="424542"/>
                </a:cubicBezTo>
                <a:cubicBezTo>
                  <a:pt x="511648" y="427121"/>
                  <a:pt x="490326" y="435428"/>
                  <a:pt x="468254" y="435428"/>
                </a:cubicBezTo>
                <a:cubicBezTo>
                  <a:pt x="442596" y="435428"/>
                  <a:pt x="417454" y="428171"/>
                  <a:pt x="392054" y="424542"/>
                </a:cubicBezTo>
                <a:cubicBezTo>
                  <a:pt x="381168" y="420914"/>
                  <a:pt x="369660" y="418789"/>
                  <a:pt x="359397" y="413657"/>
                </a:cubicBezTo>
                <a:cubicBezTo>
                  <a:pt x="306179" y="387048"/>
                  <a:pt x="348811" y="394682"/>
                  <a:pt x="294083" y="381000"/>
                </a:cubicBezTo>
                <a:cubicBezTo>
                  <a:pt x="276133" y="376513"/>
                  <a:pt x="257716" y="374128"/>
                  <a:pt x="239654" y="370114"/>
                </a:cubicBezTo>
                <a:cubicBezTo>
                  <a:pt x="195344" y="360267"/>
                  <a:pt x="166601" y="350191"/>
                  <a:pt x="119911" y="337457"/>
                </a:cubicBezTo>
                <a:cubicBezTo>
                  <a:pt x="44744" y="316957"/>
                  <a:pt x="106278" y="336541"/>
                  <a:pt x="43711" y="315685"/>
                </a:cubicBezTo>
                <a:cubicBezTo>
                  <a:pt x="31065" y="265102"/>
                  <a:pt x="61854" y="283028"/>
                  <a:pt x="54597" y="261257"/>
                </a:cubicBezTo>
                <a:close/>
              </a:path>
            </a:pathLst>
          </a:custGeom>
          <a:solidFill>
            <a:srgbClr val="1933F0"/>
          </a:solidFill>
          <a:ln>
            <a:solidFill>
              <a:srgbClr val="1933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Nourishment</a:t>
            </a:r>
          </a:p>
        </p:txBody>
      </p:sp>
    </p:spTree>
    <p:extLst>
      <p:ext uri="{BB962C8B-B14F-4D97-AF65-F5344CB8AC3E}">
        <p14:creationId xmlns:p14="http://schemas.microsoft.com/office/powerpoint/2010/main" val="2179566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C9A36-7280-CDDA-2F0A-01C1CDF3D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D28D5B-2096-1608-F446-DE4E9F8D3887}"/>
              </a:ext>
            </a:extLst>
          </p:cNvPr>
          <p:cNvSpPr txBox="1"/>
          <p:nvPr/>
        </p:nvSpPr>
        <p:spPr>
          <a:xfrm>
            <a:off x="3103072" y="5292629"/>
            <a:ext cx="6907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North County </a:t>
            </a:r>
            <a:r>
              <a:rPr lang="en-US" sz="3200" b="1" dirty="0"/>
              <a:t>Fall 2024 </a:t>
            </a:r>
            <a:r>
              <a:rPr lang="en-US" sz="2800" dirty="0"/>
              <a:t>Nearshore Sand Map</a:t>
            </a:r>
          </a:p>
        </p:txBody>
      </p:sp>
      <p:pic>
        <p:nvPicPr>
          <p:cNvPr id="6" name="Picture 5" descr="A graph of a weather forecast&#10;&#10;Description automatically generated with medium confidence">
            <a:extLst>
              <a:ext uri="{FF2B5EF4-FFF2-40B4-BE49-F238E27FC236}">
                <a16:creationId xmlns:a16="http://schemas.microsoft.com/office/drawing/2014/main" id="{B39B7776-736F-9EE7-9BC2-16661426C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4388" y="10886"/>
            <a:ext cx="13695545" cy="4985658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AF76B95C-50D3-2F33-5234-93587CE40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10028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A7B4491-9BC9-68A6-0B30-BC9A770BEA2C}"/>
              </a:ext>
            </a:extLst>
          </p:cNvPr>
          <p:cNvSpPr/>
          <p:nvPr/>
        </p:nvSpPr>
        <p:spPr>
          <a:xfrm>
            <a:off x="8904515" y="3690256"/>
            <a:ext cx="1447800" cy="283029"/>
          </a:xfrm>
          <a:prstGeom prst="ellipse">
            <a:avLst/>
          </a:prstGeom>
          <a:solidFill>
            <a:srgbClr val="1933F0"/>
          </a:solidFill>
          <a:ln>
            <a:solidFill>
              <a:srgbClr val="1933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Pad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E50101D9-D9F4-5D60-E620-6F0C0BAEE89C}"/>
              </a:ext>
            </a:extLst>
          </p:cNvPr>
          <p:cNvSpPr/>
          <p:nvPr/>
        </p:nvSpPr>
        <p:spPr>
          <a:xfrm>
            <a:off x="8828146" y="3559629"/>
            <a:ext cx="1567711" cy="457200"/>
          </a:xfrm>
          <a:custGeom>
            <a:avLst/>
            <a:gdLst>
              <a:gd name="connsiteX0" fmla="*/ 54597 w 1567711"/>
              <a:gd name="connsiteY0" fmla="*/ 261257 h 457200"/>
              <a:gd name="connsiteX1" fmla="*/ 168 w 1567711"/>
              <a:gd name="connsiteY1" fmla="*/ 185057 h 457200"/>
              <a:gd name="connsiteX2" fmla="*/ 65483 w 1567711"/>
              <a:gd name="connsiteY2" fmla="*/ 163285 h 457200"/>
              <a:gd name="connsiteX3" fmla="*/ 43711 w 1567711"/>
              <a:gd name="connsiteY3" fmla="*/ 141514 h 457200"/>
              <a:gd name="connsiteX4" fmla="*/ 76368 w 1567711"/>
              <a:gd name="connsiteY4" fmla="*/ 130628 h 457200"/>
              <a:gd name="connsiteX5" fmla="*/ 130797 w 1567711"/>
              <a:gd name="connsiteY5" fmla="*/ 119742 h 457200"/>
              <a:gd name="connsiteX6" fmla="*/ 141683 w 1567711"/>
              <a:gd name="connsiteY6" fmla="*/ 87085 h 457200"/>
              <a:gd name="connsiteX7" fmla="*/ 196111 w 1567711"/>
              <a:gd name="connsiteY7" fmla="*/ 97971 h 457200"/>
              <a:gd name="connsiteX8" fmla="*/ 261425 w 1567711"/>
              <a:gd name="connsiteY8" fmla="*/ 108857 h 457200"/>
              <a:gd name="connsiteX9" fmla="*/ 272311 w 1567711"/>
              <a:gd name="connsiteY9" fmla="*/ 152400 h 457200"/>
              <a:gd name="connsiteX10" fmla="*/ 315854 w 1567711"/>
              <a:gd name="connsiteY10" fmla="*/ 141514 h 457200"/>
              <a:gd name="connsiteX11" fmla="*/ 283197 w 1567711"/>
              <a:gd name="connsiteY11" fmla="*/ 130628 h 457200"/>
              <a:gd name="connsiteX12" fmla="*/ 359397 w 1567711"/>
              <a:gd name="connsiteY12" fmla="*/ 119742 h 457200"/>
              <a:gd name="connsiteX13" fmla="*/ 370283 w 1567711"/>
              <a:gd name="connsiteY13" fmla="*/ 87085 h 457200"/>
              <a:gd name="connsiteX14" fmla="*/ 446483 w 1567711"/>
              <a:gd name="connsiteY14" fmla="*/ 76200 h 457200"/>
              <a:gd name="connsiteX15" fmla="*/ 457368 w 1567711"/>
              <a:gd name="connsiteY15" fmla="*/ 43542 h 457200"/>
              <a:gd name="connsiteX16" fmla="*/ 533568 w 1567711"/>
              <a:gd name="connsiteY16" fmla="*/ 32657 h 457200"/>
              <a:gd name="connsiteX17" fmla="*/ 577111 w 1567711"/>
              <a:gd name="connsiteY17" fmla="*/ 21771 h 457200"/>
              <a:gd name="connsiteX18" fmla="*/ 609768 w 1567711"/>
              <a:gd name="connsiteY18" fmla="*/ 10885 h 457200"/>
              <a:gd name="connsiteX19" fmla="*/ 762168 w 1567711"/>
              <a:gd name="connsiteY19" fmla="*/ 0 h 457200"/>
              <a:gd name="connsiteX20" fmla="*/ 1045197 w 1567711"/>
              <a:gd name="connsiteY20" fmla="*/ 21771 h 457200"/>
              <a:gd name="connsiteX21" fmla="*/ 1077854 w 1567711"/>
              <a:gd name="connsiteY21" fmla="*/ 32657 h 457200"/>
              <a:gd name="connsiteX22" fmla="*/ 1121397 w 1567711"/>
              <a:gd name="connsiteY22" fmla="*/ 43542 h 457200"/>
              <a:gd name="connsiteX23" fmla="*/ 1186711 w 1567711"/>
              <a:gd name="connsiteY23" fmla="*/ 65314 h 457200"/>
              <a:gd name="connsiteX24" fmla="*/ 1230254 w 1567711"/>
              <a:gd name="connsiteY24" fmla="*/ 54428 h 457200"/>
              <a:gd name="connsiteX25" fmla="*/ 1295568 w 1567711"/>
              <a:gd name="connsiteY25" fmla="*/ 32657 h 457200"/>
              <a:gd name="connsiteX26" fmla="*/ 1317340 w 1567711"/>
              <a:gd name="connsiteY26" fmla="*/ 10885 h 457200"/>
              <a:gd name="connsiteX27" fmla="*/ 1371768 w 1567711"/>
              <a:gd name="connsiteY27" fmla="*/ 54428 h 457200"/>
              <a:gd name="connsiteX28" fmla="*/ 1393540 w 1567711"/>
              <a:gd name="connsiteY28" fmla="*/ 76200 h 457200"/>
              <a:gd name="connsiteX29" fmla="*/ 1404425 w 1567711"/>
              <a:gd name="connsiteY29" fmla="*/ 108857 h 457200"/>
              <a:gd name="connsiteX30" fmla="*/ 1447968 w 1567711"/>
              <a:gd name="connsiteY30" fmla="*/ 152400 h 457200"/>
              <a:gd name="connsiteX31" fmla="*/ 1469740 w 1567711"/>
              <a:gd name="connsiteY31" fmla="*/ 174171 h 457200"/>
              <a:gd name="connsiteX32" fmla="*/ 1535054 w 1567711"/>
              <a:gd name="connsiteY32" fmla="*/ 206828 h 457200"/>
              <a:gd name="connsiteX33" fmla="*/ 1556825 w 1567711"/>
              <a:gd name="connsiteY33" fmla="*/ 272142 h 457200"/>
              <a:gd name="connsiteX34" fmla="*/ 1567711 w 1567711"/>
              <a:gd name="connsiteY34" fmla="*/ 304800 h 457200"/>
              <a:gd name="connsiteX35" fmla="*/ 1535054 w 1567711"/>
              <a:gd name="connsiteY35" fmla="*/ 370114 h 457200"/>
              <a:gd name="connsiteX36" fmla="*/ 1469740 w 1567711"/>
              <a:gd name="connsiteY36" fmla="*/ 391885 h 457200"/>
              <a:gd name="connsiteX37" fmla="*/ 1404425 w 1567711"/>
              <a:gd name="connsiteY37" fmla="*/ 413657 h 457200"/>
              <a:gd name="connsiteX38" fmla="*/ 1371768 w 1567711"/>
              <a:gd name="connsiteY38" fmla="*/ 424542 h 457200"/>
              <a:gd name="connsiteX39" fmla="*/ 1186711 w 1567711"/>
              <a:gd name="connsiteY39" fmla="*/ 446314 h 457200"/>
              <a:gd name="connsiteX40" fmla="*/ 979883 w 1567711"/>
              <a:gd name="connsiteY40" fmla="*/ 457200 h 457200"/>
              <a:gd name="connsiteX41" fmla="*/ 729511 w 1567711"/>
              <a:gd name="connsiteY41" fmla="*/ 435428 h 457200"/>
              <a:gd name="connsiteX42" fmla="*/ 696854 w 1567711"/>
              <a:gd name="connsiteY42" fmla="*/ 424542 h 457200"/>
              <a:gd name="connsiteX43" fmla="*/ 653311 w 1567711"/>
              <a:gd name="connsiteY43" fmla="*/ 413657 h 457200"/>
              <a:gd name="connsiteX44" fmla="*/ 533568 w 1567711"/>
              <a:gd name="connsiteY44" fmla="*/ 424542 h 457200"/>
              <a:gd name="connsiteX45" fmla="*/ 468254 w 1567711"/>
              <a:gd name="connsiteY45" fmla="*/ 435428 h 457200"/>
              <a:gd name="connsiteX46" fmla="*/ 392054 w 1567711"/>
              <a:gd name="connsiteY46" fmla="*/ 424542 h 457200"/>
              <a:gd name="connsiteX47" fmla="*/ 359397 w 1567711"/>
              <a:gd name="connsiteY47" fmla="*/ 413657 h 457200"/>
              <a:gd name="connsiteX48" fmla="*/ 294083 w 1567711"/>
              <a:gd name="connsiteY48" fmla="*/ 381000 h 457200"/>
              <a:gd name="connsiteX49" fmla="*/ 239654 w 1567711"/>
              <a:gd name="connsiteY49" fmla="*/ 370114 h 457200"/>
              <a:gd name="connsiteX50" fmla="*/ 119911 w 1567711"/>
              <a:gd name="connsiteY50" fmla="*/ 337457 h 457200"/>
              <a:gd name="connsiteX51" fmla="*/ 43711 w 1567711"/>
              <a:gd name="connsiteY51" fmla="*/ 315685 h 457200"/>
              <a:gd name="connsiteX52" fmla="*/ 54597 w 1567711"/>
              <a:gd name="connsiteY52" fmla="*/ 261257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567711" h="457200">
                <a:moveTo>
                  <a:pt x="54597" y="261257"/>
                </a:moveTo>
                <a:cubicBezTo>
                  <a:pt x="47340" y="239486"/>
                  <a:pt x="-3279" y="216080"/>
                  <a:pt x="168" y="185057"/>
                </a:cubicBezTo>
                <a:cubicBezTo>
                  <a:pt x="2702" y="162248"/>
                  <a:pt x="65483" y="163285"/>
                  <a:pt x="65483" y="163285"/>
                </a:cubicBezTo>
                <a:cubicBezTo>
                  <a:pt x="58226" y="156028"/>
                  <a:pt x="40466" y="151251"/>
                  <a:pt x="43711" y="141514"/>
                </a:cubicBezTo>
                <a:cubicBezTo>
                  <a:pt x="47339" y="130628"/>
                  <a:pt x="65236" y="133411"/>
                  <a:pt x="76368" y="130628"/>
                </a:cubicBezTo>
                <a:cubicBezTo>
                  <a:pt x="94318" y="126140"/>
                  <a:pt x="112654" y="123371"/>
                  <a:pt x="130797" y="119742"/>
                </a:cubicBezTo>
                <a:cubicBezTo>
                  <a:pt x="134426" y="108856"/>
                  <a:pt x="130797" y="90714"/>
                  <a:pt x="141683" y="87085"/>
                </a:cubicBezTo>
                <a:cubicBezTo>
                  <a:pt x="159236" y="81234"/>
                  <a:pt x="177907" y="94661"/>
                  <a:pt x="196111" y="97971"/>
                </a:cubicBezTo>
                <a:cubicBezTo>
                  <a:pt x="217827" y="101919"/>
                  <a:pt x="239654" y="105228"/>
                  <a:pt x="261425" y="108857"/>
                </a:cubicBezTo>
                <a:cubicBezTo>
                  <a:pt x="265054" y="123371"/>
                  <a:pt x="259482" y="144703"/>
                  <a:pt x="272311" y="152400"/>
                </a:cubicBezTo>
                <a:cubicBezTo>
                  <a:pt x="285140" y="160097"/>
                  <a:pt x="309163" y="154896"/>
                  <a:pt x="315854" y="141514"/>
                </a:cubicBezTo>
                <a:cubicBezTo>
                  <a:pt x="320986" y="131251"/>
                  <a:pt x="294083" y="134257"/>
                  <a:pt x="283197" y="130628"/>
                </a:cubicBezTo>
                <a:cubicBezTo>
                  <a:pt x="308597" y="126999"/>
                  <a:pt x="336448" y="131217"/>
                  <a:pt x="359397" y="119742"/>
                </a:cubicBezTo>
                <a:cubicBezTo>
                  <a:pt x="369660" y="114610"/>
                  <a:pt x="360020" y="92216"/>
                  <a:pt x="370283" y="87085"/>
                </a:cubicBezTo>
                <a:cubicBezTo>
                  <a:pt x="393232" y="75611"/>
                  <a:pt x="421083" y="79828"/>
                  <a:pt x="446483" y="76200"/>
                </a:cubicBezTo>
                <a:cubicBezTo>
                  <a:pt x="450111" y="65314"/>
                  <a:pt x="447105" y="48674"/>
                  <a:pt x="457368" y="43542"/>
                </a:cubicBezTo>
                <a:cubicBezTo>
                  <a:pt x="480317" y="32067"/>
                  <a:pt x="508324" y="37247"/>
                  <a:pt x="533568" y="32657"/>
                </a:cubicBezTo>
                <a:cubicBezTo>
                  <a:pt x="548288" y="29981"/>
                  <a:pt x="562726" y="25881"/>
                  <a:pt x="577111" y="21771"/>
                </a:cubicBezTo>
                <a:cubicBezTo>
                  <a:pt x="588144" y="18619"/>
                  <a:pt x="598372" y="12226"/>
                  <a:pt x="609768" y="10885"/>
                </a:cubicBezTo>
                <a:cubicBezTo>
                  <a:pt x="660349" y="4934"/>
                  <a:pt x="711368" y="3628"/>
                  <a:pt x="762168" y="0"/>
                </a:cubicBezTo>
                <a:cubicBezTo>
                  <a:pt x="877607" y="5497"/>
                  <a:pt x="947891" y="-2556"/>
                  <a:pt x="1045197" y="21771"/>
                </a:cubicBezTo>
                <a:cubicBezTo>
                  <a:pt x="1056329" y="24554"/>
                  <a:pt x="1066821" y="29505"/>
                  <a:pt x="1077854" y="32657"/>
                </a:cubicBezTo>
                <a:cubicBezTo>
                  <a:pt x="1092239" y="36767"/>
                  <a:pt x="1107067" y="39243"/>
                  <a:pt x="1121397" y="43542"/>
                </a:cubicBezTo>
                <a:cubicBezTo>
                  <a:pt x="1143378" y="50136"/>
                  <a:pt x="1186711" y="65314"/>
                  <a:pt x="1186711" y="65314"/>
                </a:cubicBezTo>
                <a:cubicBezTo>
                  <a:pt x="1201225" y="61685"/>
                  <a:pt x="1215924" y="58727"/>
                  <a:pt x="1230254" y="54428"/>
                </a:cubicBezTo>
                <a:cubicBezTo>
                  <a:pt x="1252235" y="47834"/>
                  <a:pt x="1295568" y="32657"/>
                  <a:pt x="1295568" y="32657"/>
                </a:cubicBezTo>
                <a:cubicBezTo>
                  <a:pt x="1302825" y="25400"/>
                  <a:pt x="1307276" y="12898"/>
                  <a:pt x="1317340" y="10885"/>
                </a:cubicBezTo>
                <a:cubicBezTo>
                  <a:pt x="1350086" y="4336"/>
                  <a:pt x="1357682" y="36820"/>
                  <a:pt x="1371768" y="54428"/>
                </a:cubicBezTo>
                <a:cubicBezTo>
                  <a:pt x="1378179" y="62442"/>
                  <a:pt x="1386283" y="68943"/>
                  <a:pt x="1393540" y="76200"/>
                </a:cubicBezTo>
                <a:cubicBezTo>
                  <a:pt x="1397168" y="87086"/>
                  <a:pt x="1397756" y="99520"/>
                  <a:pt x="1404425" y="108857"/>
                </a:cubicBezTo>
                <a:cubicBezTo>
                  <a:pt x="1416356" y="125560"/>
                  <a:pt x="1433454" y="137886"/>
                  <a:pt x="1447968" y="152400"/>
                </a:cubicBezTo>
                <a:cubicBezTo>
                  <a:pt x="1455225" y="159657"/>
                  <a:pt x="1460004" y="170925"/>
                  <a:pt x="1469740" y="174171"/>
                </a:cubicBezTo>
                <a:cubicBezTo>
                  <a:pt x="1514808" y="189194"/>
                  <a:pt x="1492850" y="178692"/>
                  <a:pt x="1535054" y="206828"/>
                </a:cubicBezTo>
                <a:lnTo>
                  <a:pt x="1556825" y="272142"/>
                </a:lnTo>
                <a:lnTo>
                  <a:pt x="1567711" y="304800"/>
                </a:lnTo>
                <a:cubicBezTo>
                  <a:pt x="1561073" y="331350"/>
                  <a:pt x="1562782" y="356250"/>
                  <a:pt x="1535054" y="370114"/>
                </a:cubicBezTo>
                <a:cubicBezTo>
                  <a:pt x="1514528" y="380377"/>
                  <a:pt x="1491511" y="384628"/>
                  <a:pt x="1469740" y="391885"/>
                </a:cubicBezTo>
                <a:lnTo>
                  <a:pt x="1404425" y="413657"/>
                </a:lnTo>
                <a:cubicBezTo>
                  <a:pt x="1393539" y="417285"/>
                  <a:pt x="1383127" y="422919"/>
                  <a:pt x="1371768" y="424542"/>
                </a:cubicBezTo>
                <a:cubicBezTo>
                  <a:pt x="1299181" y="434912"/>
                  <a:pt x="1264656" y="440938"/>
                  <a:pt x="1186711" y="446314"/>
                </a:cubicBezTo>
                <a:cubicBezTo>
                  <a:pt x="1117837" y="451064"/>
                  <a:pt x="1048826" y="453571"/>
                  <a:pt x="979883" y="457200"/>
                </a:cubicBezTo>
                <a:cubicBezTo>
                  <a:pt x="943621" y="454411"/>
                  <a:pt x="776292" y="442625"/>
                  <a:pt x="729511" y="435428"/>
                </a:cubicBezTo>
                <a:cubicBezTo>
                  <a:pt x="718170" y="433683"/>
                  <a:pt x="707887" y="427694"/>
                  <a:pt x="696854" y="424542"/>
                </a:cubicBezTo>
                <a:cubicBezTo>
                  <a:pt x="682469" y="420432"/>
                  <a:pt x="667825" y="417285"/>
                  <a:pt x="653311" y="413657"/>
                </a:cubicBezTo>
                <a:cubicBezTo>
                  <a:pt x="613397" y="417285"/>
                  <a:pt x="573372" y="419859"/>
                  <a:pt x="533568" y="424542"/>
                </a:cubicBezTo>
                <a:cubicBezTo>
                  <a:pt x="511648" y="427121"/>
                  <a:pt x="490326" y="435428"/>
                  <a:pt x="468254" y="435428"/>
                </a:cubicBezTo>
                <a:cubicBezTo>
                  <a:pt x="442596" y="435428"/>
                  <a:pt x="417454" y="428171"/>
                  <a:pt x="392054" y="424542"/>
                </a:cubicBezTo>
                <a:cubicBezTo>
                  <a:pt x="381168" y="420914"/>
                  <a:pt x="369660" y="418789"/>
                  <a:pt x="359397" y="413657"/>
                </a:cubicBezTo>
                <a:cubicBezTo>
                  <a:pt x="306179" y="387048"/>
                  <a:pt x="348811" y="394682"/>
                  <a:pt x="294083" y="381000"/>
                </a:cubicBezTo>
                <a:cubicBezTo>
                  <a:pt x="276133" y="376513"/>
                  <a:pt x="257716" y="374128"/>
                  <a:pt x="239654" y="370114"/>
                </a:cubicBezTo>
                <a:cubicBezTo>
                  <a:pt x="195344" y="360267"/>
                  <a:pt x="166601" y="350191"/>
                  <a:pt x="119911" y="337457"/>
                </a:cubicBezTo>
                <a:cubicBezTo>
                  <a:pt x="44744" y="316957"/>
                  <a:pt x="106278" y="336541"/>
                  <a:pt x="43711" y="315685"/>
                </a:cubicBezTo>
                <a:cubicBezTo>
                  <a:pt x="31065" y="265102"/>
                  <a:pt x="61854" y="283028"/>
                  <a:pt x="54597" y="261257"/>
                </a:cubicBezTo>
                <a:close/>
              </a:path>
            </a:pathLst>
          </a:custGeom>
          <a:solidFill>
            <a:srgbClr val="1933F0"/>
          </a:solidFill>
          <a:ln>
            <a:solidFill>
              <a:srgbClr val="1933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Nourishment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270CA1-8181-E0AA-308B-698B59CB264B}"/>
              </a:ext>
            </a:extLst>
          </p:cNvPr>
          <p:cNvSpPr txBox="1"/>
          <p:nvPr/>
        </p:nvSpPr>
        <p:spPr>
          <a:xfrm>
            <a:off x="475462" y="3062722"/>
            <a:ext cx="3101529" cy="1077218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  <a:latin typeface="Calibri" panose="020F0502020204030204"/>
              </a:rPr>
              <a:t>Where did the eroded sand go?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3265BB8-DD3B-505E-1BC0-E561ED2755CB}"/>
              </a:ext>
            </a:extLst>
          </p:cNvPr>
          <p:cNvSpPr/>
          <p:nvPr/>
        </p:nvSpPr>
        <p:spPr>
          <a:xfrm>
            <a:off x="3669961" y="1132115"/>
            <a:ext cx="914400" cy="1963184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B1071C1-D516-4E05-45C6-216AF507E9CF}"/>
              </a:ext>
            </a:extLst>
          </p:cNvPr>
          <p:cNvSpPr/>
          <p:nvPr/>
        </p:nvSpPr>
        <p:spPr>
          <a:xfrm>
            <a:off x="5066271" y="1199307"/>
            <a:ext cx="1124460" cy="1963184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D9D2D6-F09D-C498-2174-3857803EE8D8}"/>
              </a:ext>
            </a:extLst>
          </p:cNvPr>
          <p:cNvSpPr/>
          <p:nvPr/>
        </p:nvSpPr>
        <p:spPr>
          <a:xfrm>
            <a:off x="7411237" y="818263"/>
            <a:ext cx="1728644" cy="2277036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57EAAC3-013D-F0DB-13C7-95ADAA35840B}"/>
              </a:ext>
            </a:extLst>
          </p:cNvPr>
          <p:cNvSpPr/>
          <p:nvPr/>
        </p:nvSpPr>
        <p:spPr>
          <a:xfrm>
            <a:off x="9292281" y="943525"/>
            <a:ext cx="914400" cy="214640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BB8F28C-4CC0-546C-74DD-7FB73112D8DC}"/>
              </a:ext>
            </a:extLst>
          </p:cNvPr>
          <p:cNvSpPr/>
          <p:nvPr/>
        </p:nvSpPr>
        <p:spPr>
          <a:xfrm rot="16200000">
            <a:off x="9395689" y="2270111"/>
            <a:ext cx="432625" cy="214640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B65C77D-D2F8-0271-CDE9-FD663F848A54}"/>
              </a:ext>
            </a:extLst>
          </p:cNvPr>
          <p:cNvSpPr/>
          <p:nvPr/>
        </p:nvSpPr>
        <p:spPr>
          <a:xfrm>
            <a:off x="1046208" y="1132115"/>
            <a:ext cx="914400" cy="1215669"/>
          </a:xfrm>
          <a:prstGeom prst="ellipse">
            <a:avLst/>
          </a:prstGeom>
          <a:solidFill>
            <a:srgbClr val="1933F0">
              <a:alpha val="27451"/>
            </a:srgb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F552D6-51F5-79B5-7F60-B23E059790A5}"/>
              </a:ext>
            </a:extLst>
          </p:cNvPr>
          <p:cNvSpPr txBox="1"/>
          <p:nvPr/>
        </p:nvSpPr>
        <p:spPr>
          <a:xfrm>
            <a:off x="1295131" y="4268716"/>
            <a:ext cx="2664924" cy="584775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Calibri" panose="020F0502020204030204"/>
              </a:rPr>
              <a:t>It’s Around </a:t>
            </a:r>
            <a:r>
              <a:rPr lang="en-US" sz="3200" b="1" dirty="0">
                <a:latin typeface="Calibri" panose="020F0502020204030204"/>
              </a:rPr>
              <a:t>**</a:t>
            </a:r>
            <a:endParaRPr lang="en-US" sz="3200" b="1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4B1E17-8D0A-2EA3-C687-89B9DCD211F6}"/>
              </a:ext>
            </a:extLst>
          </p:cNvPr>
          <p:cNvSpPr txBox="1"/>
          <p:nvPr/>
        </p:nvSpPr>
        <p:spPr>
          <a:xfrm>
            <a:off x="1771144" y="1005781"/>
            <a:ext cx="19588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 Permanent Loss</a:t>
            </a:r>
          </a:p>
          <a:p>
            <a:r>
              <a:rPr lang="en-US" dirty="0"/>
              <a:t>      Down Canyon</a:t>
            </a:r>
          </a:p>
        </p:txBody>
      </p:sp>
    </p:spTree>
    <p:extLst>
      <p:ext uri="{BB962C8B-B14F-4D97-AF65-F5344CB8AC3E}">
        <p14:creationId xmlns:p14="http://schemas.microsoft.com/office/powerpoint/2010/main" val="2468260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BA410EF-9ACE-9F4B-3688-D70D901F6624}"/>
              </a:ext>
            </a:extLst>
          </p:cNvPr>
          <p:cNvCxnSpPr>
            <a:cxnSpLocks/>
          </p:cNvCxnSpPr>
          <p:nvPr/>
        </p:nvCxnSpPr>
        <p:spPr>
          <a:xfrm>
            <a:off x="1890582" y="741399"/>
            <a:ext cx="0" cy="322511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325DDF-C569-F9BB-354C-9AE061318B86}"/>
              </a:ext>
            </a:extLst>
          </p:cNvPr>
          <p:cNvCxnSpPr>
            <a:cxnSpLocks/>
          </p:cNvCxnSpPr>
          <p:nvPr/>
        </p:nvCxnSpPr>
        <p:spPr>
          <a:xfrm flipH="1" flipV="1">
            <a:off x="1890578" y="3978872"/>
            <a:ext cx="9489995" cy="197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DB8A327-4FCF-7F0E-D1DE-BDBDE41FB3CC}"/>
              </a:ext>
            </a:extLst>
          </p:cNvPr>
          <p:cNvCxnSpPr>
            <a:cxnSpLocks/>
          </p:cNvCxnSpPr>
          <p:nvPr/>
        </p:nvCxnSpPr>
        <p:spPr>
          <a:xfrm flipV="1">
            <a:off x="2360138" y="2347787"/>
            <a:ext cx="1556951" cy="1507525"/>
          </a:xfrm>
          <a:prstGeom prst="line">
            <a:avLst/>
          </a:prstGeom>
          <a:ln w="76200">
            <a:solidFill>
              <a:schemeClr val="accent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D771406-E9E6-2C8B-42F8-75B9A7C0F0C0}"/>
              </a:ext>
            </a:extLst>
          </p:cNvPr>
          <p:cNvCxnSpPr>
            <a:cxnSpLocks/>
          </p:cNvCxnSpPr>
          <p:nvPr/>
        </p:nvCxnSpPr>
        <p:spPr>
          <a:xfrm flipH="1" flipV="1">
            <a:off x="3978871" y="2384851"/>
            <a:ext cx="125439" cy="852616"/>
          </a:xfrm>
          <a:prstGeom prst="line">
            <a:avLst/>
          </a:prstGeom>
          <a:ln w="76200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3FED8F-CCDD-E1BB-8AC2-787FA583BEEE}"/>
              </a:ext>
            </a:extLst>
          </p:cNvPr>
          <p:cNvCxnSpPr>
            <a:cxnSpLocks/>
          </p:cNvCxnSpPr>
          <p:nvPr/>
        </p:nvCxnSpPr>
        <p:spPr>
          <a:xfrm flipV="1">
            <a:off x="4229748" y="2730412"/>
            <a:ext cx="1372386" cy="477711"/>
          </a:xfrm>
          <a:prstGeom prst="line">
            <a:avLst/>
          </a:prstGeom>
          <a:ln w="76200">
            <a:solidFill>
              <a:schemeClr val="accent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C141B58-6F3C-AA2A-E159-1531C94425B4}"/>
              </a:ext>
            </a:extLst>
          </p:cNvPr>
          <p:cNvCxnSpPr>
            <a:cxnSpLocks/>
            <a:stCxn id="70" idx="1"/>
          </p:cNvCxnSpPr>
          <p:nvPr/>
        </p:nvCxnSpPr>
        <p:spPr>
          <a:xfrm flipH="1" flipV="1">
            <a:off x="5656850" y="2699948"/>
            <a:ext cx="130617" cy="747760"/>
          </a:xfrm>
          <a:prstGeom prst="line">
            <a:avLst/>
          </a:prstGeom>
          <a:ln w="76200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FCD1FCB-0CEE-7C05-BAF8-7B3A0AA242FA}"/>
              </a:ext>
            </a:extLst>
          </p:cNvPr>
          <p:cNvCxnSpPr>
            <a:cxnSpLocks/>
          </p:cNvCxnSpPr>
          <p:nvPr/>
        </p:nvCxnSpPr>
        <p:spPr>
          <a:xfrm flipH="1" flipV="1">
            <a:off x="7430441" y="2004884"/>
            <a:ext cx="193678" cy="1269657"/>
          </a:xfrm>
          <a:prstGeom prst="line">
            <a:avLst/>
          </a:prstGeom>
          <a:ln w="76200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E0A1418-9795-69C3-2F24-24122BCF3029}"/>
              </a:ext>
            </a:extLst>
          </p:cNvPr>
          <p:cNvCxnSpPr>
            <a:cxnSpLocks/>
          </p:cNvCxnSpPr>
          <p:nvPr/>
        </p:nvCxnSpPr>
        <p:spPr>
          <a:xfrm flipV="1">
            <a:off x="5946530" y="1980173"/>
            <a:ext cx="1403590" cy="1505979"/>
          </a:xfrm>
          <a:prstGeom prst="line">
            <a:avLst/>
          </a:prstGeom>
          <a:ln w="76200">
            <a:solidFill>
              <a:schemeClr val="accent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E54745E-6B8D-D0A9-6813-8C1E91B5B6FB}"/>
              </a:ext>
            </a:extLst>
          </p:cNvPr>
          <p:cNvCxnSpPr>
            <a:cxnSpLocks/>
          </p:cNvCxnSpPr>
          <p:nvPr/>
        </p:nvCxnSpPr>
        <p:spPr>
          <a:xfrm flipV="1">
            <a:off x="7738784" y="2347787"/>
            <a:ext cx="1387576" cy="852617"/>
          </a:xfrm>
          <a:prstGeom prst="line">
            <a:avLst/>
          </a:prstGeom>
          <a:ln w="76200">
            <a:solidFill>
              <a:schemeClr val="accent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DED0224-0379-8C73-E15D-762C03CECE6A}"/>
              </a:ext>
            </a:extLst>
          </p:cNvPr>
          <p:cNvCxnSpPr>
            <a:cxnSpLocks/>
          </p:cNvCxnSpPr>
          <p:nvPr/>
        </p:nvCxnSpPr>
        <p:spPr>
          <a:xfrm flipH="1" flipV="1">
            <a:off x="9192340" y="2384851"/>
            <a:ext cx="187221" cy="1076588"/>
          </a:xfrm>
          <a:prstGeom prst="line">
            <a:avLst/>
          </a:prstGeom>
          <a:ln w="76200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ACC1F99-CFD0-255D-9EC0-BA7F32F983E3}"/>
              </a:ext>
            </a:extLst>
          </p:cNvPr>
          <p:cNvCxnSpPr>
            <a:cxnSpLocks/>
          </p:cNvCxnSpPr>
          <p:nvPr/>
        </p:nvCxnSpPr>
        <p:spPr>
          <a:xfrm flipV="1">
            <a:off x="9676408" y="2472122"/>
            <a:ext cx="1387576" cy="852617"/>
          </a:xfrm>
          <a:prstGeom prst="line">
            <a:avLst/>
          </a:prstGeom>
          <a:ln w="76200">
            <a:solidFill>
              <a:schemeClr val="accent6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18F726D9-C783-86EE-9E6A-1FCA492392F2}"/>
              </a:ext>
            </a:extLst>
          </p:cNvPr>
          <p:cNvSpPr txBox="1"/>
          <p:nvPr/>
        </p:nvSpPr>
        <p:spPr>
          <a:xfrm>
            <a:off x="1937667" y="4031552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1998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773836-9472-8921-1896-9D15B3120536}"/>
              </a:ext>
            </a:extLst>
          </p:cNvPr>
          <p:cNvSpPr txBox="1"/>
          <p:nvPr/>
        </p:nvSpPr>
        <p:spPr>
          <a:xfrm>
            <a:off x="3745876" y="4010957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2003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B418919-366A-1DA8-2138-A08C132FB32B}"/>
              </a:ext>
            </a:extLst>
          </p:cNvPr>
          <p:cNvSpPr txBox="1"/>
          <p:nvPr/>
        </p:nvSpPr>
        <p:spPr>
          <a:xfrm>
            <a:off x="5384371" y="3998596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2010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3C21625-EA90-FA7C-A71B-EF2FA50F0163}"/>
              </a:ext>
            </a:extLst>
          </p:cNvPr>
          <p:cNvSpPr txBox="1"/>
          <p:nvPr/>
        </p:nvSpPr>
        <p:spPr>
          <a:xfrm>
            <a:off x="7291433" y="3978000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2016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4FE95AC-D727-BBEE-3C35-FD9A5C561D7F}"/>
              </a:ext>
            </a:extLst>
          </p:cNvPr>
          <p:cNvSpPr txBox="1"/>
          <p:nvPr/>
        </p:nvSpPr>
        <p:spPr>
          <a:xfrm>
            <a:off x="9013143" y="3957404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2024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DB12959-F020-268B-4B64-0896C5576A89}"/>
              </a:ext>
            </a:extLst>
          </p:cNvPr>
          <p:cNvSpPr txBox="1"/>
          <p:nvPr/>
        </p:nvSpPr>
        <p:spPr>
          <a:xfrm>
            <a:off x="5486787" y="245899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●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1D3ECBD-D4C7-FC2E-021F-BA1A5B44EB84}"/>
              </a:ext>
            </a:extLst>
          </p:cNvPr>
          <p:cNvSpPr txBox="1"/>
          <p:nvPr/>
        </p:nvSpPr>
        <p:spPr>
          <a:xfrm>
            <a:off x="5787467" y="3216875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●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C706B67-6D5C-CD7E-A9B2-55CA896983D7}"/>
              </a:ext>
            </a:extLst>
          </p:cNvPr>
          <p:cNvSpPr txBox="1"/>
          <p:nvPr/>
        </p:nvSpPr>
        <p:spPr>
          <a:xfrm>
            <a:off x="7249689" y="1787605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●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98A81DE-659F-9072-5936-87C3ED977EC9}"/>
              </a:ext>
            </a:extLst>
          </p:cNvPr>
          <p:cNvSpPr txBox="1"/>
          <p:nvPr/>
        </p:nvSpPr>
        <p:spPr>
          <a:xfrm>
            <a:off x="7575085" y="295326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●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3D18CFC-CD7C-3591-BBF6-D17EA5F673FF}"/>
              </a:ext>
            </a:extLst>
          </p:cNvPr>
          <p:cNvSpPr txBox="1"/>
          <p:nvPr/>
        </p:nvSpPr>
        <p:spPr>
          <a:xfrm>
            <a:off x="9012589" y="2104765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●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A01A0D1-9FD6-1555-63B7-1E34B9AF8081}"/>
              </a:ext>
            </a:extLst>
          </p:cNvPr>
          <p:cNvSpPr txBox="1"/>
          <p:nvPr/>
        </p:nvSpPr>
        <p:spPr>
          <a:xfrm>
            <a:off x="4020452" y="298210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●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9C7EC2D-09B7-EBD5-6A92-8BB7B27E6480}"/>
              </a:ext>
            </a:extLst>
          </p:cNvPr>
          <p:cNvSpPr txBox="1"/>
          <p:nvPr/>
        </p:nvSpPr>
        <p:spPr>
          <a:xfrm>
            <a:off x="2171056" y="3604062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●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15C0BF4-49DD-D8C2-71E0-DAC4CE4D747E}"/>
              </a:ext>
            </a:extLst>
          </p:cNvPr>
          <p:cNvSpPr txBox="1"/>
          <p:nvPr/>
        </p:nvSpPr>
        <p:spPr>
          <a:xfrm>
            <a:off x="3806268" y="217479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●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7BCE8AE-FE78-44EF-2B0D-61630215125B}"/>
              </a:ext>
            </a:extLst>
          </p:cNvPr>
          <p:cNvSpPr txBox="1"/>
          <p:nvPr/>
        </p:nvSpPr>
        <p:spPr>
          <a:xfrm>
            <a:off x="9309159" y="3019174"/>
            <a:ext cx="4940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●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74385E6-D127-DE02-30D6-E511E1016BC2}"/>
              </a:ext>
            </a:extLst>
          </p:cNvPr>
          <p:cNvSpPr txBox="1"/>
          <p:nvPr/>
        </p:nvSpPr>
        <p:spPr>
          <a:xfrm>
            <a:off x="10425933" y="3961521"/>
            <a:ext cx="1665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2029-2032?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578C7D6F-9FD9-1012-59D8-CC7CB56047F6}"/>
              </a:ext>
            </a:extLst>
          </p:cNvPr>
          <p:cNvCxnSpPr>
            <a:cxnSpLocks/>
          </p:cNvCxnSpPr>
          <p:nvPr/>
        </p:nvCxnSpPr>
        <p:spPr>
          <a:xfrm flipH="1" flipV="1">
            <a:off x="11148830" y="2463109"/>
            <a:ext cx="110023" cy="959682"/>
          </a:xfrm>
          <a:prstGeom prst="line">
            <a:avLst/>
          </a:prstGeom>
          <a:ln w="76200">
            <a:solidFill>
              <a:srgbClr val="C00000"/>
            </a:solidFill>
            <a:prstDash val="sysDot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494D7C15-F4C3-D32D-DC39-A2F6A931CE0A}"/>
              </a:ext>
            </a:extLst>
          </p:cNvPr>
          <p:cNvSpPr txBox="1"/>
          <p:nvPr/>
        </p:nvSpPr>
        <p:spPr>
          <a:xfrm>
            <a:off x="10969077" y="2207737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●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6E8859C-4C77-4FE0-7E44-50943702A1F9}"/>
              </a:ext>
            </a:extLst>
          </p:cNvPr>
          <p:cNvSpPr txBox="1"/>
          <p:nvPr/>
        </p:nvSpPr>
        <p:spPr>
          <a:xfrm>
            <a:off x="469552" y="1977087"/>
            <a:ext cx="108395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Beach</a:t>
            </a:r>
          </a:p>
          <a:p>
            <a:r>
              <a:rPr lang="en-US" sz="2800" dirty="0"/>
              <a:t>Width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DC177168-A956-6F8B-ED4E-87D30CBB933F}"/>
              </a:ext>
            </a:extLst>
          </p:cNvPr>
          <p:cNvCxnSpPr>
            <a:cxnSpLocks/>
          </p:cNvCxnSpPr>
          <p:nvPr/>
        </p:nvCxnSpPr>
        <p:spPr>
          <a:xfrm flipV="1">
            <a:off x="1603826" y="1438317"/>
            <a:ext cx="13082" cy="1943489"/>
          </a:xfrm>
          <a:prstGeom prst="line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0506AAB9-8F1C-E3D9-4ECC-4E9B118F1A11}"/>
              </a:ext>
            </a:extLst>
          </p:cNvPr>
          <p:cNvSpPr txBox="1"/>
          <p:nvPr/>
        </p:nvSpPr>
        <p:spPr>
          <a:xfrm rot="18843288">
            <a:off x="5831989" y="2167756"/>
            <a:ext cx="1093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Recovery </a:t>
            </a:r>
          </a:p>
          <a:p>
            <a:r>
              <a:rPr lang="en-US" dirty="0"/>
              <a:t>  Periods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EBD1896-43A9-3A3D-B56F-0DE605D3495F}"/>
              </a:ext>
            </a:extLst>
          </p:cNvPr>
          <p:cNvSpPr txBox="1"/>
          <p:nvPr/>
        </p:nvSpPr>
        <p:spPr>
          <a:xfrm>
            <a:off x="5762364" y="4497857"/>
            <a:ext cx="20554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El Niño Years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082DF21-0F39-0714-C68F-CB8DB42F5A1A}"/>
              </a:ext>
            </a:extLst>
          </p:cNvPr>
          <p:cNvSpPr txBox="1"/>
          <p:nvPr/>
        </p:nvSpPr>
        <p:spPr>
          <a:xfrm>
            <a:off x="9042113" y="1279378"/>
            <a:ext cx="1004314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/>
              <a:t>You Are</a:t>
            </a:r>
          </a:p>
          <a:p>
            <a:r>
              <a:rPr lang="en-US" sz="2000" b="1" dirty="0"/>
              <a:t>   Here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27D1DE88-25E3-8F16-36BB-51616776BC7F}"/>
              </a:ext>
            </a:extLst>
          </p:cNvPr>
          <p:cNvCxnSpPr/>
          <p:nvPr/>
        </p:nvCxnSpPr>
        <p:spPr>
          <a:xfrm>
            <a:off x="9531913" y="2018266"/>
            <a:ext cx="11912" cy="1169776"/>
          </a:xfrm>
          <a:prstGeom prst="line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C9A2E92D-1CFC-5294-D7F9-D6EAD459289D}"/>
              </a:ext>
            </a:extLst>
          </p:cNvPr>
          <p:cNvSpPr txBox="1"/>
          <p:nvPr/>
        </p:nvSpPr>
        <p:spPr>
          <a:xfrm>
            <a:off x="2457657" y="5151355"/>
            <a:ext cx="8002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The ENSO “Sawtooth” Beach Width Cycle </a:t>
            </a:r>
          </a:p>
        </p:txBody>
      </p:sp>
      <p:pic>
        <p:nvPicPr>
          <p:cNvPr id="98" name="Picture 4">
            <a:extLst>
              <a:ext uri="{FF2B5EF4-FFF2-40B4-BE49-F238E27FC236}">
                <a16:creationId xmlns:a16="http://schemas.microsoft.com/office/drawing/2014/main" id="{5F03A18E-9679-4C94-3421-A7C2F248B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10028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99" name="TextBox 98">
            <a:extLst>
              <a:ext uri="{FF2B5EF4-FFF2-40B4-BE49-F238E27FC236}">
                <a16:creationId xmlns:a16="http://schemas.microsoft.com/office/drawing/2014/main" id="{540069F6-A045-4670-E685-B3CA36842ED3}"/>
              </a:ext>
            </a:extLst>
          </p:cNvPr>
          <p:cNvSpPr txBox="1"/>
          <p:nvPr/>
        </p:nvSpPr>
        <p:spPr>
          <a:xfrm>
            <a:off x="3571487" y="245248"/>
            <a:ext cx="6116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Looking Ahead  ENSO-style</a:t>
            </a:r>
          </a:p>
        </p:txBody>
      </p:sp>
    </p:spTree>
    <p:extLst>
      <p:ext uri="{BB962C8B-B14F-4D97-AF65-F5344CB8AC3E}">
        <p14:creationId xmlns:p14="http://schemas.microsoft.com/office/powerpoint/2010/main" val="2047344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46985F-5B2A-862C-35C4-18609E4801E1}"/>
              </a:ext>
            </a:extLst>
          </p:cNvPr>
          <p:cNvSpPr txBox="1"/>
          <p:nvPr/>
        </p:nvSpPr>
        <p:spPr>
          <a:xfrm>
            <a:off x="3682314" y="405249"/>
            <a:ext cx="52752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2024-25 Winter Outlook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9DCD6A-EF4E-FDE3-917D-6966C897EB87}"/>
              </a:ext>
            </a:extLst>
          </p:cNvPr>
          <p:cNvSpPr txBox="1"/>
          <p:nvPr/>
        </p:nvSpPr>
        <p:spPr>
          <a:xfrm>
            <a:off x="1156712" y="1131524"/>
            <a:ext cx="9878576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1"/>
                </a:solidFill>
              </a:rPr>
              <a:t>Current ENSO Forecast : “Weak La Niña”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0F4AAA3-93F0-737C-007D-0FC500409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922653"/>
              </p:ext>
            </p:extLst>
          </p:nvPr>
        </p:nvGraphicFramePr>
        <p:xfrm>
          <a:off x="1607065" y="2197395"/>
          <a:ext cx="8977870" cy="4172799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4488935">
                  <a:extLst>
                    <a:ext uri="{9D8B030D-6E8A-4147-A177-3AD203B41FA5}">
                      <a16:colId xmlns:a16="http://schemas.microsoft.com/office/drawing/2014/main" val="3774281882"/>
                    </a:ext>
                  </a:extLst>
                </a:gridCol>
                <a:gridCol w="4488935">
                  <a:extLst>
                    <a:ext uri="{9D8B030D-6E8A-4147-A177-3AD203B41FA5}">
                      <a16:colId xmlns:a16="http://schemas.microsoft.com/office/drawing/2014/main" val="2693741201"/>
                    </a:ext>
                  </a:extLst>
                </a:gridCol>
              </a:tblGrid>
              <a:tr h="7590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</a:t>
                      </a:r>
                      <a:r>
                        <a:rPr lang="en-US" sz="3200" dirty="0"/>
                        <a:t>ENSO  Winter Forecast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Historical Winter Wave Conditions </a:t>
                      </a:r>
                    </a:p>
                    <a:p>
                      <a:pPr algn="ctr"/>
                      <a:r>
                        <a:rPr lang="en-US" sz="2000" dirty="0"/>
                        <a:t>in San Diego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1233341"/>
                  </a:ext>
                </a:extLst>
              </a:tr>
              <a:tr h="759039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  <a:p>
                      <a:pPr algn="ctr"/>
                      <a:r>
                        <a:rPr lang="en-US" sz="2800" dirty="0">
                          <a:solidFill>
                            <a:srgbClr val="C00000"/>
                          </a:solidFill>
                        </a:rPr>
                        <a:t>El Niño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  <a:p>
                      <a:pPr algn="ctr"/>
                      <a:r>
                        <a:rPr lang="en-US" sz="2400" dirty="0">
                          <a:solidFill>
                            <a:srgbClr val="C00000"/>
                          </a:solidFill>
                        </a:rPr>
                        <a:t>Above Average Waves</a:t>
                      </a:r>
                    </a:p>
                    <a:p>
                      <a:pPr algn="ctr"/>
                      <a:r>
                        <a:rPr lang="en-US" sz="2400" dirty="0"/>
                        <a:t>almost every year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8445004"/>
                  </a:ext>
                </a:extLst>
              </a:tr>
              <a:tr h="759039">
                <a:tc>
                  <a:txBody>
                    <a:bodyPr/>
                    <a:lstStyle/>
                    <a:p>
                      <a:endParaRPr lang="en-US" sz="1100" dirty="0"/>
                    </a:p>
                    <a:p>
                      <a:pPr algn="ctr"/>
                      <a:r>
                        <a:rPr lang="en-US" sz="2800" dirty="0">
                          <a:solidFill>
                            <a:srgbClr val="C00000"/>
                          </a:solidFill>
                        </a:rPr>
                        <a:t>Weak El Niño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   </a:t>
                      </a:r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Below Average Waves</a:t>
                      </a:r>
                      <a:r>
                        <a:rPr lang="en-US" sz="2400" dirty="0"/>
                        <a:t>  </a:t>
                      </a:r>
                    </a:p>
                    <a:p>
                      <a:pPr algn="ctr"/>
                      <a:r>
                        <a:rPr lang="en-US" sz="2400" dirty="0"/>
                        <a:t> 2 out of 3 years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9964232"/>
                  </a:ext>
                </a:extLst>
              </a:tr>
              <a:tr h="7590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accent6"/>
                          </a:solidFill>
                        </a:rPr>
                        <a:t>Weak La Niña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C00000"/>
                          </a:solidFill>
                        </a:rPr>
                        <a:t>Above Average Waves </a:t>
                      </a:r>
                    </a:p>
                    <a:p>
                      <a:pPr algn="ctr"/>
                      <a:r>
                        <a:rPr lang="en-US" sz="2400" dirty="0"/>
                        <a:t>2 out of 3 years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7569045"/>
                  </a:ext>
                </a:extLst>
              </a:tr>
              <a:tr h="759039"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  <a:p>
                      <a:pPr algn="ctr"/>
                      <a:r>
                        <a:rPr lang="en-US" sz="2800" dirty="0">
                          <a:solidFill>
                            <a:schemeClr val="accent6"/>
                          </a:solidFill>
                        </a:rPr>
                        <a:t>La Niña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Below Average Waves</a:t>
                      </a:r>
                      <a:r>
                        <a:rPr lang="en-US" sz="2400" dirty="0"/>
                        <a:t> </a:t>
                      </a:r>
                    </a:p>
                    <a:p>
                      <a:pPr algn="ctr"/>
                      <a:r>
                        <a:rPr lang="en-US" sz="2400" dirty="0"/>
                        <a:t> 2 out of 3 years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8262460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6E428052-352A-C995-EC94-C6736171A41D}"/>
              </a:ext>
            </a:extLst>
          </p:cNvPr>
          <p:cNvSpPr/>
          <p:nvPr/>
        </p:nvSpPr>
        <p:spPr>
          <a:xfrm>
            <a:off x="1607064" y="4732638"/>
            <a:ext cx="8977869" cy="803189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636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C44777-57AC-CCF1-2E09-946740766E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9103" y="5576"/>
            <a:ext cx="10809838" cy="6872634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38744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9668DB7-7D26-05E6-2EF2-E1E7889B3FB6}"/>
              </a:ext>
            </a:extLst>
          </p:cNvPr>
          <p:cNvSpPr txBox="1">
            <a:spLocks/>
          </p:cNvSpPr>
          <p:nvPr/>
        </p:nvSpPr>
        <p:spPr>
          <a:xfrm>
            <a:off x="-358818" y="42438"/>
            <a:ext cx="7963949" cy="453487"/>
          </a:xfrm>
          <a:prstGeom prst="rect">
            <a:avLst/>
          </a:prstGeom>
          <a:solidFill>
            <a:srgbClr val="006C92"/>
          </a:solidFill>
        </p:spPr>
        <p:txBody>
          <a:bodyPr lIns="457200" tIns="0" rIns="0" bIns="0" anchor="ctr" anchorCtr="0">
            <a:noAutofit/>
          </a:bodyPr>
          <a:lstStyle>
            <a:lvl1pPr algn="l" defTabSz="914400" rtl="0" eaLnBrk="1" latinLnBrk="0" hangingPunct="1">
              <a:lnSpc>
                <a:spcPts val="1950"/>
              </a:lnSpc>
              <a:spcBef>
                <a:spcPct val="0"/>
              </a:spcBef>
              <a:buNone/>
              <a:defRPr sz="225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195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ANNUAL FALL REPORTS at </a:t>
            </a:r>
            <a:r>
              <a:rPr kumimoji="0" lang="en-US" sz="2400" b="1" i="0" u="none" strike="noStrike" kern="1200" cap="all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9 State Beaches </a:t>
            </a:r>
            <a:r>
              <a:rPr kumimoji="0" lang="en-US" sz="24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in SD County</a:t>
            </a:r>
            <a:endParaRPr kumimoji="0" lang="en-US" sz="2400" b="1" i="0" u="none" strike="noStrike" kern="1200" cap="all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EAC754-D3C4-24FE-9004-BB09B58E3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10" y="603435"/>
            <a:ext cx="4830251" cy="6187719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6" name="Picture 5" descr="A person in the water&#10;&#10;Description automatically generated">
            <a:extLst>
              <a:ext uri="{FF2B5EF4-FFF2-40B4-BE49-F238E27FC236}">
                <a16:creationId xmlns:a16="http://schemas.microsoft.com/office/drawing/2014/main" id="{FC251F42-ACB6-A165-C2F9-50C086B84F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9453" y="4373758"/>
            <a:ext cx="2042556" cy="1761985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7" name="Picture 6" descr="A white truck with a machine on top&#10;&#10;Description automatically generated">
            <a:extLst>
              <a:ext uri="{FF2B5EF4-FFF2-40B4-BE49-F238E27FC236}">
                <a16:creationId xmlns:a16="http://schemas.microsoft.com/office/drawing/2014/main" id="{442C58DA-E246-0448-84A6-43BDE1DC4C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2024" y="4841258"/>
            <a:ext cx="2659576" cy="1758947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5" name="Picture 4" descr="A person riding a jet ski&#10;&#10;Description automatically generated">
            <a:extLst>
              <a:ext uri="{FF2B5EF4-FFF2-40B4-BE49-F238E27FC236}">
                <a16:creationId xmlns:a16="http://schemas.microsoft.com/office/drawing/2014/main" id="{DAA6B0EE-07D1-0CF2-1B02-467E9FCDDE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2035" y="3418744"/>
            <a:ext cx="2446302" cy="2158067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C728CD-C750-8C71-82A7-6F2040D7CC19}"/>
              </a:ext>
            </a:extLst>
          </p:cNvPr>
          <p:cNvSpPr txBox="1"/>
          <p:nvPr/>
        </p:nvSpPr>
        <p:spPr>
          <a:xfrm>
            <a:off x="1145369" y="5629976"/>
            <a:ext cx="1093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 </a:t>
            </a:r>
            <a:r>
              <a:rPr lang="en-US" sz="2400" b="1" dirty="0">
                <a:solidFill>
                  <a:srgbClr val="FFC000"/>
                </a:solidFill>
              </a:rPr>
              <a:t>South </a:t>
            </a:r>
          </a:p>
          <a:p>
            <a:r>
              <a:rPr lang="en-US" sz="2400" b="1" dirty="0">
                <a:solidFill>
                  <a:srgbClr val="FFC000"/>
                </a:solidFill>
              </a:rPr>
              <a:t>County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9639AB-523A-76F3-12EE-F34560623263}"/>
              </a:ext>
            </a:extLst>
          </p:cNvPr>
          <p:cNvSpPr txBox="1"/>
          <p:nvPr/>
        </p:nvSpPr>
        <p:spPr>
          <a:xfrm>
            <a:off x="441765" y="2053076"/>
            <a:ext cx="1093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 North </a:t>
            </a:r>
          </a:p>
          <a:p>
            <a:r>
              <a:rPr lang="en-US" sz="2400" b="1" dirty="0">
                <a:solidFill>
                  <a:srgbClr val="FFC000"/>
                </a:solidFill>
              </a:rPr>
              <a:t>County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17DC68-68BC-752C-480C-C620B9D46DE5}"/>
              </a:ext>
            </a:extLst>
          </p:cNvPr>
          <p:cNvSpPr txBox="1"/>
          <p:nvPr/>
        </p:nvSpPr>
        <p:spPr>
          <a:xfrm>
            <a:off x="6483908" y="2016742"/>
            <a:ext cx="3953646" cy="101566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** Report Years are “</a:t>
            </a:r>
            <a:r>
              <a:rPr lang="en-US" sz="2000" noProof="0" dirty="0">
                <a:latin typeface="Calibri" panose="020F0502020204030204"/>
              </a:rPr>
              <a:t>Beach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 Years”</a:t>
            </a:r>
            <a:endParaRPr lang="en-US" sz="2000" dirty="0"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capture complete winter-summer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beach loss-recovery cycles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3FC47A-1682-6D7B-1E2A-AA8450741458}"/>
              </a:ext>
            </a:extLst>
          </p:cNvPr>
          <p:cNvSpPr txBox="1"/>
          <p:nvPr/>
        </p:nvSpPr>
        <p:spPr>
          <a:xfrm>
            <a:off x="6574996" y="1494158"/>
            <a:ext cx="41504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 Oct 1, 2023  - Sep 30, 2024 )**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219AAA-9A99-D72C-E918-86139675B322}"/>
              </a:ext>
            </a:extLst>
          </p:cNvPr>
          <p:cNvSpPr txBox="1"/>
          <p:nvPr/>
        </p:nvSpPr>
        <p:spPr>
          <a:xfrm>
            <a:off x="7364926" y="901710"/>
            <a:ext cx="227216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prstClr val="black"/>
                </a:solidFill>
                <a:latin typeface="Calibri" panose="020F0502020204030204"/>
              </a:rPr>
              <a:t>2024 Report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US" dirty="0"/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E891D976-9ED1-6BB0-E1E6-0704DD990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358" y="0"/>
            <a:ext cx="3440642" cy="547972"/>
          </a:xfrm>
          <a:prstGeom prst="rect">
            <a:avLst/>
          </a:prstGeom>
          <a:solidFill>
            <a:schemeClr val="accent1"/>
          </a:solidFill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975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690"/>
    </mc:Choice>
    <mc:Fallback xmlns="">
      <p:transition spd="slow" advTm="107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D7E8F-A14E-AA25-FCE8-7E2B65F75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6EA3C920-2BB5-21D8-722E-ECF850A5BA2D}"/>
              </a:ext>
            </a:extLst>
          </p:cNvPr>
          <p:cNvSpPr/>
          <p:nvPr/>
        </p:nvSpPr>
        <p:spPr>
          <a:xfrm>
            <a:off x="-763714" y="660931"/>
            <a:ext cx="5726002" cy="5625681"/>
          </a:xfrm>
          <a:custGeom>
            <a:avLst/>
            <a:gdLst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4868985 w 5899869"/>
              <a:gd name="connsiteY2" fmla="*/ 5120730 h 5796501"/>
              <a:gd name="connsiteX3" fmla="*/ 2527325 w 5899869"/>
              <a:gd name="connsiteY3" fmla="*/ 5100851 h 5796501"/>
              <a:gd name="connsiteX4" fmla="*/ 1554481 w 5899869"/>
              <a:gd name="connsiteY4" fmla="*/ 282360 h 5796501"/>
              <a:gd name="connsiteX5" fmla="*/ 2743201 w 5899869"/>
              <a:gd name="connsiteY5" fmla="*/ 1471081 h 5796501"/>
              <a:gd name="connsiteX6" fmla="*/ 799106 w 5899869"/>
              <a:gd name="connsiteY6" fmla="*/ 3423126 h 5796501"/>
              <a:gd name="connsiteX7" fmla="*/ 795130 w 5899869"/>
              <a:gd name="connsiteY7" fmla="*/ 1041710 h 5796501"/>
              <a:gd name="connsiteX8" fmla="*/ 4711149 w 5899869"/>
              <a:gd name="connsiteY8" fmla="*/ 0 h 5796501"/>
              <a:gd name="connsiteX9" fmla="*/ 5899869 w 5899869"/>
              <a:gd name="connsiteY9" fmla="*/ 1188721 h 5796501"/>
              <a:gd name="connsiteX10" fmla="*/ 1307990 w 5899869"/>
              <a:gd name="connsiteY10" fmla="*/ 5796501 h 5796501"/>
              <a:gd name="connsiteX11" fmla="*/ 0 w 5899869"/>
              <a:gd name="connsiteY11" fmla="*/ 4735002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527325 w 5899869"/>
              <a:gd name="connsiteY3" fmla="*/ 5100851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960212 w 5899869"/>
              <a:gd name="connsiteY3" fmla="*/ 4667965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99869" h="5796501">
                <a:moveTo>
                  <a:pt x="4431664" y="3180611"/>
                </a:moveTo>
                <a:lnTo>
                  <a:pt x="5620384" y="4369332"/>
                </a:lnTo>
                <a:lnTo>
                  <a:pt x="5327337" y="4679355"/>
                </a:lnTo>
                <a:lnTo>
                  <a:pt x="2960212" y="4667965"/>
                </a:lnTo>
                <a:lnTo>
                  <a:pt x="4431664" y="3180611"/>
                </a:lnTo>
                <a:close/>
                <a:moveTo>
                  <a:pt x="1554481" y="282360"/>
                </a:moveTo>
                <a:lnTo>
                  <a:pt x="2743201" y="1471081"/>
                </a:lnTo>
                <a:lnTo>
                  <a:pt x="799106" y="3423126"/>
                </a:lnTo>
                <a:cubicBezTo>
                  <a:pt x="797781" y="2629321"/>
                  <a:pt x="796455" y="1835515"/>
                  <a:pt x="795130" y="1041710"/>
                </a:cubicBezTo>
                <a:lnTo>
                  <a:pt x="1554481" y="282360"/>
                </a:lnTo>
                <a:close/>
                <a:moveTo>
                  <a:pt x="4711149" y="0"/>
                </a:moveTo>
                <a:lnTo>
                  <a:pt x="5899869" y="1188721"/>
                </a:lnTo>
                <a:lnTo>
                  <a:pt x="1307990" y="5796501"/>
                </a:lnTo>
                <a:lnTo>
                  <a:pt x="0" y="4735002"/>
                </a:lnTo>
                <a:lnTo>
                  <a:pt x="4711149" y="0"/>
                </a:lnTo>
                <a:close/>
              </a:path>
            </a:pathLst>
          </a:custGeom>
          <a:solidFill>
            <a:srgbClr val="006A96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0AAE4C-9BAD-E6D7-A21D-42C7C6079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46" y="553285"/>
            <a:ext cx="4612232" cy="5908429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C6EC97A-DF94-CB0A-14C9-A20987D83E0C}"/>
              </a:ext>
            </a:extLst>
          </p:cNvPr>
          <p:cNvSpPr/>
          <p:nvPr/>
        </p:nvSpPr>
        <p:spPr>
          <a:xfrm>
            <a:off x="4599160" y="5576934"/>
            <a:ext cx="135802" cy="316871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D45E0AF-236F-37DE-88BF-7D3254BF8E57}"/>
              </a:ext>
            </a:extLst>
          </p:cNvPr>
          <p:cNvSpPr/>
          <p:nvPr/>
        </p:nvSpPr>
        <p:spPr>
          <a:xfrm rot="21025284">
            <a:off x="3414100" y="2313170"/>
            <a:ext cx="193422" cy="148639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8DC350-502B-2EE7-A107-0DA2B4A71E5B}"/>
              </a:ext>
            </a:extLst>
          </p:cNvPr>
          <p:cNvSpPr/>
          <p:nvPr/>
        </p:nvSpPr>
        <p:spPr>
          <a:xfrm rot="21025284">
            <a:off x="3430704" y="2510835"/>
            <a:ext cx="193422" cy="148639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3C88BC-5CFA-0CAB-5F80-C4CE11CB81A0}"/>
              </a:ext>
            </a:extLst>
          </p:cNvPr>
          <p:cNvSpPr txBox="1"/>
          <p:nvPr/>
        </p:nvSpPr>
        <p:spPr>
          <a:xfrm>
            <a:off x="3431525" y="5576934"/>
            <a:ext cx="11160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Imperial Beach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3DA5E0-74ED-41F0-AA67-BA71E285FB62}"/>
              </a:ext>
            </a:extLst>
          </p:cNvPr>
          <p:cNvSpPr txBox="1"/>
          <p:nvPr/>
        </p:nvSpPr>
        <p:spPr>
          <a:xfrm>
            <a:off x="2386732" y="2252800"/>
            <a:ext cx="10150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Solana Beach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8B4B75-A52F-D101-3761-F292192E98EC}"/>
              </a:ext>
            </a:extLst>
          </p:cNvPr>
          <p:cNvSpPr txBox="1"/>
          <p:nvPr/>
        </p:nvSpPr>
        <p:spPr>
          <a:xfrm>
            <a:off x="2683986" y="2468575"/>
            <a:ext cx="6848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Del Mar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519DCCC-E4DF-C9EC-69FA-F5CF735B29D4}"/>
              </a:ext>
            </a:extLst>
          </p:cNvPr>
          <p:cNvSpPr/>
          <p:nvPr/>
        </p:nvSpPr>
        <p:spPr>
          <a:xfrm rot="19313556">
            <a:off x="2611560" y="630730"/>
            <a:ext cx="135802" cy="316871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E157FBD-3767-767C-A172-09B1C795966B}"/>
              </a:ext>
            </a:extLst>
          </p:cNvPr>
          <p:cNvSpPr txBox="1"/>
          <p:nvPr/>
        </p:nvSpPr>
        <p:spPr>
          <a:xfrm>
            <a:off x="1757708" y="695139"/>
            <a:ext cx="8370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Oceanside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821BE7-9480-8D3B-AF2F-2F4893E8055C}"/>
              </a:ext>
            </a:extLst>
          </p:cNvPr>
          <p:cNvSpPr txBox="1"/>
          <p:nvPr/>
        </p:nvSpPr>
        <p:spPr>
          <a:xfrm>
            <a:off x="1223866" y="5299934"/>
            <a:ext cx="1093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 </a:t>
            </a:r>
            <a:r>
              <a:rPr lang="en-US" sz="2400" b="1" dirty="0">
                <a:solidFill>
                  <a:srgbClr val="FFC000"/>
                </a:solidFill>
              </a:rPr>
              <a:t>South </a:t>
            </a:r>
          </a:p>
          <a:p>
            <a:r>
              <a:rPr lang="en-US" sz="2400" b="1" dirty="0">
                <a:solidFill>
                  <a:srgbClr val="FFC000"/>
                </a:solidFill>
              </a:rPr>
              <a:t>County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B77EC0-4AE5-A7E0-E367-06C1F2F8A8DC}"/>
              </a:ext>
            </a:extLst>
          </p:cNvPr>
          <p:cNvSpPr txBox="1"/>
          <p:nvPr/>
        </p:nvSpPr>
        <p:spPr>
          <a:xfrm>
            <a:off x="809898" y="2053076"/>
            <a:ext cx="1093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 North </a:t>
            </a:r>
          </a:p>
          <a:p>
            <a:r>
              <a:rPr lang="en-US" sz="2400" b="1" dirty="0">
                <a:solidFill>
                  <a:srgbClr val="FFC000"/>
                </a:solidFill>
              </a:rPr>
              <a:t>County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6ADC74-51FC-50DA-88B7-51B848C0F72F}"/>
              </a:ext>
            </a:extLst>
          </p:cNvPr>
          <p:cNvSpPr txBox="1"/>
          <p:nvPr/>
        </p:nvSpPr>
        <p:spPr>
          <a:xfrm>
            <a:off x="5383758" y="5605827"/>
            <a:ext cx="2210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 Imperial Beach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069222-A9B9-C249-11A3-38142AEEBF25}"/>
              </a:ext>
            </a:extLst>
          </p:cNvPr>
          <p:cNvSpPr txBox="1"/>
          <p:nvPr/>
        </p:nvSpPr>
        <p:spPr>
          <a:xfrm>
            <a:off x="5324383" y="2585154"/>
            <a:ext cx="1348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 Del Mar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B39B18-C76F-85D3-5CC4-5FEA0216526F}"/>
              </a:ext>
            </a:extLst>
          </p:cNvPr>
          <p:cNvSpPr txBox="1"/>
          <p:nvPr/>
        </p:nvSpPr>
        <p:spPr>
          <a:xfrm>
            <a:off x="5308549" y="2169904"/>
            <a:ext cx="20072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 Solana Beach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D7830A-8D7F-B20F-7FAA-7E606376C534}"/>
              </a:ext>
            </a:extLst>
          </p:cNvPr>
          <p:cNvSpPr txBox="1"/>
          <p:nvPr/>
        </p:nvSpPr>
        <p:spPr>
          <a:xfrm>
            <a:off x="5311014" y="589159"/>
            <a:ext cx="1624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- </a:t>
            </a:r>
            <a:r>
              <a:rPr lang="en-US" sz="2400" dirty="0"/>
              <a:t>Oceanside</a:t>
            </a:r>
            <a:endParaRPr lang="en-US" sz="2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893F11C-0D36-33EB-83C9-EC029C1E7446}"/>
              </a:ext>
            </a:extLst>
          </p:cNvPr>
          <p:cNvSpPr txBox="1"/>
          <p:nvPr/>
        </p:nvSpPr>
        <p:spPr>
          <a:xfrm>
            <a:off x="7756366" y="2476866"/>
            <a:ext cx="3625736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prstClr val="black"/>
                </a:solidFill>
                <a:latin typeface="Calibri" panose="020F0502020204030204"/>
              </a:rPr>
              <a:t>Additional Surveyed</a:t>
            </a:r>
          </a:p>
          <a:p>
            <a:pPr algn="ctr"/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Beaches</a:t>
            </a:r>
          </a:p>
          <a:p>
            <a:pPr algn="ctr"/>
            <a:r>
              <a:rPr lang="en-US" sz="3200" b="1" dirty="0">
                <a:solidFill>
                  <a:prstClr val="black"/>
                </a:solidFill>
                <a:latin typeface="Calibri" panose="020F0502020204030204"/>
              </a:rPr>
              <a:t>Included Today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" name="Picture 4">
            <a:extLst>
              <a:ext uri="{FF2B5EF4-FFF2-40B4-BE49-F238E27FC236}">
                <a16:creationId xmlns:a16="http://schemas.microsoft.com/office/drawing/2014/main" id="{D37D2549-3D93-1D6C-F918-D1A9A8F59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358" y="5313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1" name="Title 1">
            <a:extLst>
              <a:ext uri="{FF2B5EF4-FFF2-40B4-BE49-F238E27FC236}">
                <a16:creationId xmlns:a16="http://schemas.microsoft.com/office/drawing/2014/main" id="{BB72FBD1-21F1-384D-DC11-432522A9DBFE}"/>
              </a:ext>
            </a:extLst>
          </p:cNvPr>
          <p:cNvSpPr txBox="1">
            <a:spLocks/>
          </p:cNvSpPr>
          <p:nvPr/>
        </p:nvSpPr>
        <p:spPr>
          <a:xfrm>
            <a:off x="-358818" y="42438"/>
            <a:ext cx="7963949" cy="453487"/>
          </a:xfrm>
          <a:prstGeom prst="rect">
            <a:avLst/>
          </a:prstGeom>
          <a:solidFill>
            <a:srgbClr val="006C92"/>
          </a:solidFill>
        </p:spPr>
        <p:txBody>
          <a:bodyPr lIns="457200" tIns="0" rIns="0" bIns="0" anchor="ctr" anchorCtr="0">
            <a:noAutofit/>
          </a:bodyPr>
          <a:lstStyle>
            <a:lvl1pPr algn="l" defTabSz="914400" rtl="0" eaLnBrk="1" latinLnBrk="0" hangingPunct="1">
              <a:lnSpc>
                <a:spcPts val="1950"/>
              </a:lnSpc>
              <a:spcBef>
                <a:spcPct val="0"/>
              </a:spcBef>
              <a:buNone/>
              <a:defRPr sz="225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195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all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Cpg</a:t>
            </a:r>
            <a:r>
              <a:rPr kumimoji="0" lang="en-US" sz="2400" b="1" i="0" u="none" strike="noStrike" kern="1200" cap="all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 </a:t>
            </a:r>
            <a:r>
              <a:rPr kumimoji="0" lang="en-US" sz="24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San Diego County survey coverage</a:t>
            </a:r>
            <a:endParaRPr kumimoji="0" lang="en-US" sz="2400" b="1" i="0" u="none" strike="noStrike" kern="1200" cap="all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4520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690"/>
    </mc:Choice>
    <mc:Fallback xmlns="">
      <p:transition spd="slow" advTm="107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D6EB61-2906-A8CD-3552-7B763901E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AC54C09D-120E-2F0D-2F0D-408A2AEDA876}"/>
              </a:ext>
            </a:extLst>
          </p:cNvPr>
          <p:cNvSpPr/>
          <p:nvPr/>
        </p:nvSpPr>
        <p:spPr>
          <a:xfrm>
            <a:off x="-763714" y="660931"/>
            <a:ext cx="5726002" cy="5625681"/>
          </a:xfrm>
          <a:custGeom>
            <a:avLst/>
            <a:gdLst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4868985 w 5899869"/>
              <a:gd name="connsiteY2" fmla="*/ 5120730 h 5796501"/>
              <a:gd name="connsiteX3" fmla="*/ 2527325 w 5899869"/>
              <a:gd name="connsiteY3" fmla="*/ 5100851 h 5796501"/>
              <a:gd name="connsiteX4" fmla="*/ 1554481 w 5899869"/>
              <a:gd name="connsiteY4" fmla="*/ 282360 h 5796501"/>
              <a:gd name="connsiteX5" fmla="*/ 2743201 w 5899869"/>
              <a:gd name="connsiteY5" fmla="*/ 1471081 h 5796501"/>
              <a:gd name="connsiteX6" fmla="*/ 799106 w 5899869"/>
              <a:gd name="connsiteY6" fmla="*/ 3423126 h 5796501"/>
              <a:gd name="connsiteX7" fmla="*/ 795130 w 5899869"/>
              <a:gd name="connsiteY7" fmla="*/ 1041710 h 5796501"/>
              <a:gd name="connsiteX8" fmla="*/ 4711149 w 5899869"/>
              <a:gd name="connsiteY8" fmla="*/ 0 h 5796501"/>
              <a:gd name="connsiteX9" fmla="*/ 5899869 w 5899869"/>
              <a:gd name="connsiteY9" fmla="*/ 1188721 h 5796501"/>
              <a:gd name="connsiteX10" fmla="*/ 1307990 w 5899869"/>
              <a:gd name="connsiteY10" fmla="*/ 5796501 h 5796501"/>
              <a:gd name="connsiteX11" fmla="*/ 0 w 5899869"/>
              <a:gd name="connsiteY11" fmla="*/ 4735002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527325 w 5899869"/>
              <a:gd name="connsiteY3" fmla="*/ 5100851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960212 w 5899869"/>
              <a:gd name="connsiteY3" fmla="*/ 4667965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99869" h="5796501">
                <a:moveTo>
                  <a:pt x="4431664" y="3180611"/>
                </a:moveTo>
                <a:lnTo>
                  <a:pt x="5620384" y="4369332"/>
                </a:lnTo>
                <a:lnTo>
                  <a:pt x="5327337" y="4679355"/>
                </a:lnTo>
                <a:lnTo>
                  <a:pt x="2960212" y="4667965"/>
                </a:lnTo>
                <a:lnTo>
                  <a:pt x="4431664" y="3180611"/>
                </a:lnTo>
                <a:close/>
                <a:moveTo>
                  <a:pt x="1554481" y="282360"/>
                </a:moveTo>
                <a:lnTo>
                  <a:pt x="2743201" y="1471081"/>
                </a:lnTo>
                <a:lnTo>
                  <a:pt x="799106" y="3423126"/>
                </a:lnTo>
                <a:cubicBezTo>
                  <a:pt x="797781" y="2629321"/>
                  <a:pt x="796455" y="1835515"/>
                  <a:pt x="795130" y="1041710"/>
                </a:cubicBezTo>
                <a:lnTo>
                  <a:pt x="1554481" y="282360"/>
                </a:lnTo>
                <a:close/>
                <a:moveTo>
                  <a:pt x="4711149" y="0"/>
                </a:moveTo>
                <a:lnTo>
                  <a:pt x="5899869" y="1188721"/>
                </a:lnTo>
                <a:lnTo>
                  <a:pt x="1307990" y="5796501"/>
                </a:lnTo>
                <a:lnTo>
                  <a:pt x="0" y="4735002"/>
                </a:lnTo>
                <a:lnTo>
                  <a:pt x="4711149" y="0"/>
                </a:lnTo>
                <a:close/>
              </a:path>
            </a:pathLst>
          </a:custGeom>
          <a:solidFill>
            <a:srgbClr val="006A96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BA17751-7325-0ED3-B2A9-26DBBB2B119B}"/>
              </a:ext>
            </a:extLst>
          </p:cNvPr>
          <p:cNvSpPr txBox="1">
            <a:spLocks/>
          </p:cNvSpPr>
          <p:nvPr/>
        </p:nvSpPr>
        <p:spPr>
          <a:xfrm>
            <a:off x="-358818" y="42438"/>
            <a:ext cx="7963949" cy="453487"/>
          </a:xfrm>
          <a:prstGeom prst="rect">
            <a:avLst/>
          </a:prstGeom>
          <a:solidFill>
            <a:srgbClr val="006C92"/>
          </a:solidFill>
        </p:spPr>
        <p:txBody>
          <a:bodyPr lIns="457200" tIns="0" rIns="0" bIns="0" anchor="ctr" anchorCtr="0">
            <a:noAutofit/>
          </a:bodyPr>
          <a:lstStyle>
            <a:lvl1pPr algn="l" defTabSz="914400" rtl="0" eaLnBrk="1" latinLnBrk="0" hangingPunct="1">
              <a:lnSpc>
                <a:spcPts val="1950"/>
              </a:lnSpc>
              <a:spcBef>
                <a:spcPct val="0"/>
              </a:spcBef>
              <a:buNone/>
              <a:defRPr sz="225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195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The CPG Long-term FALL lidar Survey Dataset</a:t>
            </a:r>
            <a:endParaRPr kumimoji="0" lang="en-US" sz="2400" b="1" i="0" u="none" strike="noStrike" kern="1200" cap="all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17FC43-CCC1-45D9-65DC-977DC7D75636}"/>
              </a:ext>
            </a:extLst>
          </p:cNvPr>
          <p:cNvSpPr txBox="1"/>
          <p:nvPr/>
        </p:nvSpPr>
        <p:spPr>
          <a:xfrm>
            <a:off x="6470720" y="1649813"/>
            <a:ext cx="4506555" cy="280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b="1" noProof="0" dirty="0">
                <a:latin typeface="Calibri" panose="020F0502020204030204"/>
              </a:rPr>
              <a:t>Long-Term LiDAR Surveys of 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b="1" noProof="0" dirty="0">
                <a:latin typeface="Calibri" panose="020F0502020204030204"/>
              </a:rPr>
              <a:t>Fall Beach Widths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400" b="1" dirty="0">
              <a:latin typeface="Calibri" panose="020F0502020204030204"/>
            </a:endParaRP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Fall  (Sept-Oct)</a:t>
            </a:r>
            <a:r>
              <a:rPr kumimoji="0" lang="en-US" sz="2000" b="0" i="0" u="sng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0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Beach Surveys</a:t>
            </a:r>
          </a:p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   </a:t>
            </a:r>
            <a:r>
              <a:rPr lang="en-US" sz="2400" b="1" dirty="0">
                <a:solidFill>
                  <a:prstClr val="black"/>
                </a:solidFill>
                <a:latin typeface="Calibri" panose="020F0502020204030204"/>
              </a:rPr>
              <a:t>1997-2024</a:t>
            </a:r>
            <a:endParaRPr lang="en-US" sz="2000" b="1" dirty="0">
              <a:solidFill>
                <a:prstClr val="black"/>
              </a:solidFill>
              <a:latin typeface="Calibri" panose="020F0502020204030204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b="1" dirty="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r>
              <a:rPr lang="en-US" sz="2000" dirty="0">
                <a:solidFill>
                  <a:srgbClr val="FF0000"/>
                </a:solidFill>
                <a:latin typeface="Calibri" panose="020F0502020204030204"/>
              </a:rPr>
              <a:t>--- </a:t>
            </a:r>
            <a:r>
              <a:rPr lang="en-US" sz="2000" dirty="0">
                <a:solidFill>
                  <a:srgbClr val="FF0000"/>
                </a:solidFill>
              </a:rPr>
              <a:t>Airborne LiDAR </a:t>
            </a:r>
            <a:r>
              <a:rPr lang="en-US" sz="2000" dirty="0">
                <a:solidFill>
                  <a:srgbClr val="FF0000"/>
                </a:solidFill>
                <a:latin typeface="Calibri" panose="020F0502020204030204"/>
              </a:rPr>
              <a:t> ---  </a:t>
            </a:r>
            <a:r>
              <a:rPr lang="en-US" sz="2000" dirty="0">
                <a:solidFill>
                  <a:prstClr val="black"/>
                </a:solidFill>
              </a:rPr>
              <a:t>| </a:t>
            </a:r>
            <a:r>
              <a:rPr lang="en-US" sz="2000" dirty="0">
                <a:solidFill>
                  <a:srgbClr val="00B050"/>
                </a:solidFill>
              </a:rPr>
              <a:t>-Mobile LiDAR-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2000" b="1" dirty="0">
                <a:solidFill>
                  <a:prstClr val="black"/>
                </a:solidFill>
                <a:latin typeface="Calibri" panose="020F0502020204030204"/>
              </a:rPr>
              <a:t>1997, 2002-11, 2014-15        2017-24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F14C20-5C99-3DFE-CEA4-0F90C415A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46" y="553285"/>
            <a:ext cx="4612232" cy="5908429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1C4A1CB-F64A-84DA-79DA-B34C5AB21FAC}"/>
              </a:ext>
            </a:extLst>
          </p:cNvPr>
          <p:cNvSpPr/>
          <p:nvPr/>
        </p:nvSpPr>
        <p:spPr>
          <a:xfrm>
            <a:off x="4599160" y="5576934"/>
            <a:ext cx="135802" cy="316871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F01B00-4A00-78F2-B029-806646CD062E}"/>
              </a:ext>
            </a:extLst>
          </p:cNvPr>
          <p:cNvSpPr/>
          <p:nvPr/>
        </p:nvSpPr>
        <p:spPr>
          <a:xfrm rot="21025284">
            <a:off x="3414100" y="2313170"/>
            <a:ext cx="193422" cy="148639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33D1D2-F3E5-D32C-6AC9-9559B4B27FA9}"/>
              </a:ext>
            </a:extLst>
          </p:cNvPr>
          <p:cNvSpPr/>
          <p:nvPr/>
        </p:nvSpPr>
        <p:spPr>
          <a:xfrm rot="21025284">
            <a:off x="3430704" y="2510835"/>
            <a:ext cx="193422" cy="148639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B88971-6DFA-82A9-A7B1-99577B6E259A}"/>
              </a:ext>
            </a:extLst>
          </p:cNvPr>
          <p:cNvSpPr txBox="1"/>
          <p:nvPr/>
        </p:nvSpPr>
        <p:spPr>
          <a:xfrm>
            <a:off x="3431525" y="5576934"/>
            <a:ext cx="11160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Imperial Beach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7395FF-966E-4812-D8CD-9A0CCA2AF1E0}"/>
              </a:ext>
            </a:extLst>
          </p:cNvPr>
          <p:cNvSpPr txBox="1"/>
          <p:nvPr/>
        </p:nvSpPr>
        <p:spPr>
          <a:xfrm>
            <a:off x="2386732" y="2252800"/>
            <a:ext cx="10150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Solana Beach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977BAC-4A5F-07A7-511E-BFBD44901A41}"/>
              </a:ext>
            </a:extLst>
          </p:cNvPr>
          <p:cNvSpPr txBox="1"/>
          <p:nvPr/>
        </p:nvSpPr>
        <p:spPr>
          <a:xfrm>
            <a:off x="2683986" y="2468575"/>
            <a:ext cx="6848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Del Mar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B07835C-5829-E5FC-DDD9-105F0CAF9CBC}"/>
              </a:ext>
            </a:extLst>
          </p:cNvPr>
          <p:cNvSpPr/>
          <p:nvPr/>
        </p:nvSpPr>
        <p:spPr>
          <a:xfrm rot="19313556">
            <a:off x="2611560" y="630730"/>
            <a:ext cx="135802" cy="316871"/>
          </a:xfrm>
          <a:prstGeom prst="rect">
            <a:avLst/>
          </a:prstGeom>
          <a:noFill/>
          <a:ln w="28575">
            <a:solidFill>
              <a:srgbClr val="4BFE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DCF4AB-9265-086A-8906-1184099670C2}"/>
              </a:ext>
            </a:extLst>
          </p:cNvPr>
          <p:cNvSpPr txBox="1"/>
          <p:nvPr/>
        </p:nvSpPr>
        <p:spPr>
          <a:xfrm>
            <a:off x="1757708" y="695139"/>
            <a:ext cx="8370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BFE45"/>
                </a:solidFill>
              </a:rPr>
              <a:t>Oceanside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C6A26B-902F-9FB9-4502-7949E6795760}"/>
              </a:ext>
            </a:extLst>
          </p:cNvPr>
          <p:cNvSpPr txBox="1"/>
          <p:nvPr/>
        </p:nvSpPr>
        <p:spPr>
          <a:xfrm>
            <a:off x="1223866" y="5299934"/>
            <a:ext cx="1093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 </a:t>
            </a:r>
            <a:r>
              <a:rPr lang="en-US" sz="2400" b="1" dirty="0">
                <a:solidFill>
                  <a:srgbClr val="FFC000"/>
                </a:solidFill>
              </a:rPr>
              <a:t>South </a:t>
            </a:r>
          </a:p>
          <a:p>
            <a:r>
              <a:rPr lang="en-US" sz="2400" b="1" dirty="0">
                <a:solidFill>
                  <a:srgbClr val="FFC000"/>
                </a:solidFill>
              </a:rPr>
              <a:t>County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3F88FD-6DB2-566A-747B-3A042321E18C}"/>
              </a:ext>
            </a:extLst>
          </p:cNvPr>
          <p:cNvSpPr txBox="1"/>
          <p:nvPr/>
        </p:nvSpPr>
        <p:spPr>
          <a:xfrm>
            <a:off x="809898" y="2053076"/>
            <a:ext cx="1093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 North </a:t>
            </a:r>
          </a:p>
          <a:p>
            <a:r>
              <a:rPr lang="en-US" sz="2400" b="1" dirty="0">
                <a:solidFill>
                  <a:srgbClr val="FFC000"/>
                </a:solidFill>
              </a:rPr>
              <a:t>County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FB35A0-BFE0-0765-E3AC-A7448B0C1309}"/>
              </a:ext>
            </a:extLst>
          </p:cNvPr>
          <p:cNvSpPr txBox="1"/>
          <p:nvPr/>
        </p:nvSpPr>
        <p:spPr>
          <a:xfrm>
            <a:off x="6163578" y="367423"/>
            <a:ext cx="516066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    </a:t>
            </a:r>
            <a:endParaRPr lang="en-US" sz="2800" b="1" dirty="0">
              <a:solidFill>
                <a:prstClr val="black"/>
              </a:solidFill>
              <a:latin typeface="Calibri" panose="020F0502020204030204"/>
            </a:endParaRPr>
          </a:p>
          <a:p>
            <a:pPr algn="ctr"/>
            <a:r>
              <a:rPr lang="en-US" sz="2800" b="1" dirty="0">
                <a:solidFill>
                  <a:srgbClr val="0070C0"/>
                </a:solidFill>
                <a:latin typeface="Calibri" panose="020F0502020204030204"/>
              </a:rPr>
              <a:t>How are we doing after 2 stormy winters in a row?</a:t>
            </a:r>
          </a:p>
          <a:p>
            <a:endParaRPr lang="en-US" sz="2000" b="1" dirty="0"/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34E5F78-B7CB-3518-5254-0E283B4F7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1358" y="5313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2" name="Picture 11" descr="A white truck with a machine on top&#10;&#10;Description automatically generated">
            <a:extLst>
              <a:ext uri="{FF2B5EF4-FFF2-40B4-BE49-F238E27FC236}">
                <a16:creationId xmlns:a16="http://schemas.microsoft.com/office/drawing/2014/main" id="{16AF1B1D-CADD-BB6D-3111-E491113A1E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7199" y="4711737"/>
            <a:ext cx="2150076" cy="142198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0192991-5580-8C66-40A4-BA58F8F7F8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4812" y="4491355"/>
            <a:ext cx="1436004" cy="223704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0079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690"/>
    </mc:Choice>
    <mc:Fallback xmlns="">
      <p:transition spd="slow" advTm="107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1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0F1F1-EEFB-1167-2B90-65421715B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96ADEFD5-C1BF-BE4D-DA73-AE8246F04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57" y="6317109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F36AF862-16FC-EC3B-159C-0C5259CB5459}"/>
              </a:ext>
            </a:extLst>
          </p:cNvPr>
          <p:cNvSpPr/>
          <p:nvPr/>
        </p:nvSpPr>
        <p:spPr>
          <a:xfrm>
            <a:off x="-253075" y="6010796"/>
            <a:ext cx="1119974" cy="1132721"/>
          </a:xfrm>
          <a:custGeom>
            <a:avLst/>
            <a:gdLst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4868985 w 5899869"/>
              <a:gd name="connsiteY2" fmla="*/ 5120730 h 5796501"/>
              <a:gd name="connsiteX3" fmla="*/ 2527325 w 5899869"/>
              <a:gd name="connsiteY3" fmla="*/ 5100851 h 5796501"/>
              <a:gd name="connsiteX4" fmla="*/ 1554481 w 5899869"/>
              <a:gd name="connsiteY4" fmla="*/ 282360 h 5796501"/>
              <a:gd name="connsiteX5" fmla="*/ 2743201 w 5899869"/>
              <a:gd name="connsiteY5" fmla="*/ 1471081 h 5796501"/>
              <a:gd name="connsiteX6" fmla="*/ 799106 w 5899869"/>
              <a:gd name="connsiteY6" fmla="*/ 3423126 h 5796501"/>
              <a:gd name="connsiteX7" fmla="*/ 795130 w 5899869"/>
              <a:gd name="connsiteY7" fmla="*/ 1041710 h 5796501"/>
              <a:gd name="connsiteX8" fmla="*/ 4711149 w 5899869"/>
              <a:gd name="connsiteY8" fmla="*/ 0 h 5796501"/>
              <a:gd name="connsiteX9" fmla="*/ 5899869 w 5899869"/>
              <a:gd name="connsiteY9" fmla="*/ 1188721 h 5796501"/>
              <a:gd name="connsiteX10" fmla="*/ 1307990 w 5899869"/>
              <a:gd name="connsiteY10" fmla="*/ 5796501 h 5796501"/>
              <a:gd name="connsiteX11" fmla="*/ 0 w 5899869"/>
              <a:gd name="connsiteY11" fmla="*/ 4735002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527325 w 5899869"/>
              <a:gd name="connsiteY3" fmla="*/ 5100851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960212 w 5899869"/>
              <a:gd name="connsiteY3" fmla="*/ 4667965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99869" h="5796501">
                <a:moveTo>
                  <a:pt x="4431664" y="3180611"/>
                </a:moveTo>
                <a:lnTo>
                  <a:pt x="5620384" y="4369332"/>
                </a:lnTo>
                <a:lnTo>
                  <a:pt x="5327337" y="4679355"/>
                </a:lnTo>
                <a:lnTo>
                  <a:pt x="2960212" y="4667965"/>
                </a:lnTo>
                <a:lnTo>
                  <a:pt x="4431664" y="3180611"/>
                </a:lnTo>
                <a:close/>
                <a:moveTo>
                  <a:pt x="1554481" y="282360"/>
                </a:moveTo>
                <a:lnTo>
                  <a:pt x="2743201" y="1471081"/>
                </a:lnTo>
                <a:lnTo>
                  <a:pt x="799106" y="3423126"/>
                </a:lnTo>
                <a:cubicBezTo>
                  <a:pt x="797781" y="2629321"/>
                  <a:pt x="796455" y="1835515"/>
                  <a:pt x="795130" y="1041710"/>
                </a:cubicBezTo>
                <a:lnTo>
                  <a:pt x="1554481" y="282360"/>
                </a:lnTo>
                <a:close/>
                <a:moveTo>
                  <a:pt x="4711149" y="0"/>
                </a:moveTo>
                <a:lnTo>
                  <a:pt x="5899869" y="1188721"/>
                </a:lnTo>
                <a:lnTo>
                  <a:pt x="1307990" y="5796501"/>
                </a:lnTo>
                <a:lnTo>
                  <a:pt x="0" y="4735002"/>
                </a:lnTo>
                <a:lnTo>
                  <a:pt x="4711149" y="0"/>
                </a:lnTo>
                <a:close/>
              </a:path>
            </a:pathLst>
          </a:custGeom>
          <a:solidFill>
            <a:srgbClr val="006A96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A579D0-1A47-6B93-97AD-C5FD9A2906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6961" y="190005"/>
            <a:ext cx="11434507" cy="6054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1016A8-CFAF-A5E5-4908-5977C9C51AEA}"/>
              </a:ext>
            </a:extLst>
          </p:cNvPr>
          <p:cNvSpPr txBox="1"/>
          <p:nvPr/>
        </p:nvSpPr>
        <p:spPr>
          <a:xfrm>
            <a:off x="2075352" y="4281057"/>
            <a:ext cx="8171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/>
              <a:t>Current State of San Diego County Beaches</a:t>
            </a:r>
          </a:p>
        </p:txBody>
      </p:sp>
    </p:spTree>
    <p:extLst>
      <p:ext uri="{BB962C8B-B14F-4D97-AF65-F5344CB8AC3E}">
        <p14:creationId xmlns:p14="http://schemas.microsoft.com/office/powerpoint/2010/main" val="562595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11866-0B71-0595-185D-F2F337B5E7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0CACB0E9-7A94-D22E-3248-C1B1C1D16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57" y="6317109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946EBABB-2F5B-DB7A-82DC-DFBE9E925634}"/>
              </a:ext>
            </a:extLst>
          </p:cNvPr>
          <p:cNvSpPr/>
          <p:nvPr/>
        </p:nvSpPr>
        <p:spPr>
          <a:xfrm>
            <a:off x="-253075" y="6010796"/>
            <a:ext cx="1119974" cy="1132721"/>
          </a:xfrm>
          <a:custGeom>
            <a:avLst/>
            <a:gdLst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4868985 w 5899869"/>
              <a:gd name="connsiteY2" fmla="*/ 5120730 h 5796501"/>
              <a:gd name="connsiteX3" fmla="*/ 2527325 w 5899869"/>
              <a:gd name="connsiteY3" fmla="*/ 5100851 h 5796501"/>
              <a:gd name="connsiteX4" fmla="*/ 1554481 w 5899869"/>
              <a:gd name="connsiteY4" fmla="*/ 282360 h 5796501"/>
              <a:gd name="connsiteX5" fmla="*/ 2743201 w 5899869"/>
              <a:gd name="connsiteY5" fmla="*/ 1471081 h 5796501"/>
              <a:gd name="connsiteX6" fmla="*/ 799106 w 5899869"/>
              <a:gd name="connsiteY6" fmla="*/ 3423126 h 5796501"/>
              <a:gd name="connsiteX7" fmla="*/ 795130 w 5899869"/>
              <a:gd name="connsiteY7" fmla="*/ 1041710 h 5796501"/>
              <a:gd name="connsiteX8" fmla="*/ 4711149 w 5899869"/>
              <a:gd name="connsiteY8" fmla="*/ 0 h 5796501"/>
              <a:gd name="connsiteX9" fmla="*/ 5899869 w 5899869"/>
              <a:gd name="connsiteY9" fmla="*/ 1188721 h 5796501"/>
              <a:gd name="connsiteX10" fmla="*/ 1307990 w 5899869"/>
              <a:gd name="connsiteY10" fmla="*/ 5796501 h 5796501"/>
              <a:gd name="connsiteX11" fmla="*/ 0 w 5899869"/>
              <a:gd name="connsiteY11" fmla="*/ 4735002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527325 w 5899869"/>
              <a:gd name="connsiteY3" fmla="*/ 5100851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960212 w 5899869"/>
              <a:gd name="connsiteY3" fmla="*/ 4667965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99869" h="5796501">
                <a:moveTo>
                  <a:pt x="4431664" y="3180611"/>
                </a:moveTo>
                <a:lnTo>
                  <a:pt x="5620384" y="4369332"/>
                </a:lnTo>
                <a:lnTo>
                  <a:pt x="5327337" y="4679355"/>
                </a:lnTo>
                <a:lnTo>
                  <a:pt x="2960212" y="4667965"/>
                </a:lnTo>
                <a:lnTo>
                  <a:pt x="4431664" y="3180611"/>
                </a:lnTo>
                <a:close/>
                <a:moveTo>
                  <a:pt x="1554481" y="282360"/>
                </a:moveTo>
                <a:lnTo>
                  <a:pt x="2743201" y="1471081"/>
                </a:lnTo>
                <a:lnTo>
                  <a:pt x="799106" y="3423126"/>
                </a:lnTo>
                <a:cubicBezTo>
                  <a:pt x="797781" y="2629321"/>
                  <a:pt x="796455" y="1835515"/>
                  <a:pt x="795130" y="1041710"/>
                </a:cubicBezTo>
                <a:lnTo>
                  <a:pt x="1554481" y="282360"/>
                </a:lnTo>
                <a:close/>
                <a:moveTo>
                  <a:pt x="4711149" y="0"/>
                </a:moveTo>
                <a:lnTo>
                  <a:pt x="5899869" y="1188721"/>
                </a:lnTo>
                <a:lnTo>
                  <a:pt x="1307990" y="5796501"/>
                </a:lnTo>
                <a:lnTo>
                  <a:pt x="0" y="4735002"/>
                </a:lnTo>
                <a:lnTo>
                  <a:pt x="4711149" y="0"/>
                </a:lnTo>
                <a:close/>
              </a:path>
            </a:pathLst>
          </a:custGeom>
          <a:solidFill>
            <a:srgbClr val="006A96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1A142B-E61E-CC78-ECB6-F8C77B5C22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6962" y="190005"/>
            <a:ext cx="11434505" cy="6054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102324-7D55-B39A-5F9E-9D16DF5C2473}"/>
              </a:ext>
            </a:extLst>
          </p:cNvPr>
          <p:cNvSpPr txBox="1"/>
          <p:nvPr/>
        </p:nvSpPr>
        <p:spPr>
          <a:xfrm>
            <a:off x="2177281" y="4752110"/>
            <a:ext cx="81526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/>
              <a:t>Current State  vs.  Long-Term Fall Average  </a:t>
            </a:r>
          </a:p>
        </p:txBody>
      </p:sp>
    </p:spTree>
    <p:extLst>
      <p:ext uri="{BB962C8B-B14F-4D97-AF65-F5344CB8AC3E}">
        <p14:creationId xmlns:p14="http://schemas.microsoft.com/office/powerpoint/2010/main" val="70162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9487AA-A277-7844-5EE6-4DD0CDA095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7DDAF0DD-B164-E8F9-9DE9-B2F29EA04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57" y="6317109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C0D5D1D7-5F00-13FB-E47D-5D0E89A762E3}"/>
              </a:ext>
            </a:extLst>
          </p:cNvPr>
          <p:cNvSpPr/>
          <p:nvPr/>
        </p:nvSpPr>
        <p:spPr>
          <a:xfrm>
            <a:off x="-253075" y="6010796"/>
            <a:ext cx="1119974" cy="1132721"/>
          </a:xfrm>
          <a:custGeom>
            <a:avLst/>
            <a:gdLst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4868985 w 5899869"/>
              <a:gd name="connsiteY2" fmla="*/ 5120730 h 5796501"/>
              <a:gd name="connsiteX3" fmla="*/ 2527325 w 5899869"/>
              <a:gd name="connsiteY3" fmla="*/ 5100851 h 5796501"/>
              <a:gd name="connsiteX4" fmla="*/ 1554481 w 5899869"/>
              <a:gd name="connsiteY4" fmla="*/ 282360 h 5796501"/>
              <a:gd name="connsiteX5" fmla="*/ 2743201 w 5899869"/>
              <a:gd name="connsiteY5" fmla="*/ 1471081 h 5796501"/>
              <a:gd name="connsiteX6" fmla="*/ 799106 w 5899869"/>
              <a:gd name="connsiteY6" fmla="*/ 3423126 h 5796501"/>
              <a:gd name="connsiteX7" fmla="*/ 795130 w 5899869"/>
              <a:gd name="connsiteY7" fmla="*/ 1041710 h 5796501"/>
              <a:gd name="connsiteX8" fmla="*/ 4711149 w 5899869"/>
              <a:gd name="connsiteY8" fmla="*/ 0 h 5796501"/>
              <a:gd name="connsiteX9" fmla="*/ 5899869 w 5899869"/>
              <a:gd name="connsiteY9" fmla="*/ 1188721 h 5796501"/>
              <a:gd name="connsiteX10" fmla="*/ 1307990 w 5899869"/>
              <a:gd name="connsiteY10" fmla="*/ 5796501 h 5796501"/>
              <a:gd name="connsiteX11" fmla="*/ 0 w 5899869"/>
              <a:gd name="connsiteY11" fmla="*/ 4735002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527325 w 5899869"/>
              <a:gd name="connsiteY3" fmla="*/ 5100851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960212 w 5899869"/>
              <a:gd name="connsiteY3" fmla="*/ 4667965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99869" h="5796501">
                <a:moveTo>
                  <a:pt x="4431664" y="3180611"/>
                </a:moveTo>
                <a:lnTo>
                  <a:pt x="5620384" y="4369332"/>
                </a:lnTo>
                <a:lnTo>
                  <a:pt x="5327337" y="4679355"/>
                </a:lnTo>
                <a:lnTo>
                  <a:pt x="2960212" y="4667965"/>
                </a:lnTo>
                <a:lnTo>
                  <a:pt x="4431664" y="3180611"/>
                </a:lnTo>
                <a:close/>
                <a:moveTo>
                  <a:pt x="1554481" y="282360"/>
                </a:moveTo>
                <a:lnTo>
                  <a:pt x="2743201" y="1471081"/>
                </a:lnTo>
                <a:lnTo>
                  <a:pt x="799106" y="3423126"/>
                </a:lnTo>
                <a:cubicBezTo>
                  <a:pt x="797781" y="2629321"/>
                  <a:pt x="796455" y="1835515"/>
                  <a:pt x="795130" y="1041710"/>
                </a:cubicBezTo>
                <a:lnTo>
                  <a:pt x="1554481" y="282360"/>
                </a:lnTo>
                <a:close/>
                <a:moveTo>
                  <a:pt x="4711149" y="0"/>
                </a:moveTo>
                <a:lnTo>
                  <a:pt x="5899869" y="1188721"/>
                </a:lnTo>
                <a:lnTo>
                  <a:pt x="1307990" y="5796501"/>
                </a:lnTo>
                <a:lnTo>
                  <a:pt x="0" y="4735002"/>
                </a:lnTo>
                <a:lnTo>
                  <a:pt x="4711149" y="0"/>
                </a:lnTo>
                <a:close/>
              </a:path>
            </a:pathLst>
          </a:custGeom>
          <a:solidFill>
            <a:srgbClr val="006A96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00FE21-CD7F-9A96-07C5-4A5D4898E15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6962" y="190005"/>
            <a:ext cx="11434505" cy="605499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0615E5D-E995-3890-B6C4-E08ECD0E194B}"/>
              </a:ext>
            </a:extLst>
          </p:cNvPr>
          <p:cNvSpPr/>
          <p:nvPr/>
        </p:nvSpPr>
        <p:spPr>
          <a:xfrm>
            <a:off x="190007" y="3352800"/>
            <a:ext cx="11948414" cy="29030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EE5599-134B-0018-6616-4DB62734BB90}"/>
              </a:ext>
            </a:extLst>
          </p:cNvPr>
          <p:cNvSpPr txBox="1"/>
          <p:nvPr/>
        </p:nvSpPr>
        <p:spPr>
          <a:xfrm>
            <a:off x="1391391" y="3871357"/>
            <a:ext cx="95517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/>
              <a:t>Current State  relative to  Long-Term Fall Average  </a:t>
            </a:r>
          </a:p>
        </p:txBody>
      </p:sp>
    </p:spTree>
    <p:extLst>
      <p:ext uri="{BB962C8B-B14F-4D97-AF65-F5344CB8AC3E}">
        <p14:creationId xmlns:p14="http://schemas.microsoft.com/office/powerpoint/2010/main" val="1535543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6B35A-BC99-A124-4617-31DBC3BF6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EFF1E266-BD35-F246-1D87-32A8DFB83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57" y="6317109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8BEAAC81-2127-00B0-46A4-6F77EFF32B1F}"/>
              </a:ext>
            </a:extLst>
          </p:cNvPr>
          <p:cNvSpPr/>
          <p:nvPr/>
        </p:nvSpPr>
        <p:spPr>
          <a:xfrm>
            <a:off x="-253075" y="6010796"/>
            <a:ext cx="1119974" cy="1132721"/>
          </a:xfrm>
          <a:custGeom>
            <a:avLst/>
            <a:gdLst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4868985 w 5899869"/>
              <a:gd name="connsiteY2" fmla="*/ 5120730 h 5796501"/>
              <a:gd name="connsiteX3" fmla="*/ 2527325 w 5899869"/>
              <a:gd name="connsiteY3" fmla="*/ 5100851 h 5796501"/>
              <a:gd name="connsiteX4" fmla="*/ 1554481 w 5899869"/>
              <a:gd name="connsiteY4" fmla="*/ 282360 h 5796501"/>
              <a:gd name="connsiteX5" fmla="*/ 2743201 w 5899869"/>
              <a:gd name="connsiteY5" fmla="*/ 1471081 h 5796501"/>
              <a:gd name="connsiteX6" fmla="*/ 799106 w 5899869"/>
              <a:gd name="connsiteY6" fmla="*/ 3423126 h 5796501"/>
              <a:gd name="connsiteX7" fmla="*/ 795130 w 5899869"/>
              <a:gd name="connsiteY7" fmla="*/ 1041710 h 5796501"/>
              <a:gd name="connsiteX8" fmla="*/ 4711149 w 5899869"/>
              <a:gd name="connsiteY8" fmla="*/ 0 h 5796501"/>
              <a:gd name="connsiteX9" fmla="*/ 5899869 w 5899869"/>
              <a:gd name="connsiteY9" fmla="*/ 1188721 h 5796501"/>
              <a:gd name="connsiteX10" fmla="*/ 1307990 w 5899869"/>
              <a:gd name="connsiteY10" fmla="*/ 5796501 h 5796501"/>
              <a:gd name="connsiteX11" fmla="*/ 0 w 5899869"/>
              <a:gd name="connsiteY11" fmla="*/ 4735002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527325 w 5899869"/>
              <a:gd name="connsiteY3" fmla="*/ 5100851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960212 w 5899869"/>
              <a:gd name="connsiteY3" fmla="*/ 4667965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99869" h="5796501">
                <a:moveTo>
                  <a:pt x="4431664" y="3180611"/>
                </a:moveTo>
                <a:lnTo>
                  <a:pt x="5620384" y="4369332"/>
                </a:lnTo>
                <a:lnTo>
                  <a:pt x="5327337" y="4679355"/>
                </a:lnTo>
                <a:lnTo>
                  <a:pt x="2960212" y="4667965"/>
                </a:lnTo>
                <a:lnTo>
                  <a:pt x="4431664" y="3180611"/>
                </a:lnTo>
                <a:close/>
                <a:moveTo>
                  <a:pt x="1554481" y="282360"/>
                </a:moveTo>
                <a:lnTo>
                  <a:pt x="2743201" y="1471081"/>
                </a:lnTo>
                <a:lnTo>
                  <a:pt x="799106" y="3423126"/>
                </a:lnTo>
                <a:cubicBezTo>
                  <a:pt x="797781" y="2629321"/>
                  <a:pt x="796455" y="1835515"/>
                  <a:pt x="795130" y="1041710"/>
                </a:cubicBezTo>
                <a:lnTo>
                  <a:pt x="1554481" y="282360"/>
                </a:lnTo>
                <a:close/>
                <a:moveTo>
                  <a:pt x="4711149" y="0"/>
                </a:moveTo>
                <a:lnTo>
                  <a:pt x="5899869" y="1188721"/>
                </a:lnTo>
                <a:lnTo>
                  <a:pt x="1307990" y="5796501"/>
                </a:lnTo>
                <a:lnTo>
                  <a:pt x="0" y="4735002"/>
                </a:lnTo>
                <a:lnTo>
                  <a:pt x="4711149" y="0"/>
                </a:lnTo>
                <a:close/>
              </a:path>
            </a:pathLst>
          </a:custGeom>
          <a:solidFill>
            <a:srgbClr val="006A96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266BC0-FC94-C71E-5B2A-A6E1CFE666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6962" y="190005"/>
            <a:ext cx="11434503" cy="60549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5F5297-61CF-DA6A-6A08-19D641205A5D}"/>
              </a:ext>
            </a:extLst>
          </p:cNvPr>
          <p:cNvSpPr/>
          <p:nvPr/>
        </p:nvSpPr>
        <p:spPr>
          <a:xfrm>
            <a:off x="190007" y="3357748"/>
            <a:ext cx="11948414" cy="29199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EDB660-BED7-5A19-B5D7-CF2EF7365FBA}"/>
              </a:ext>
            </a:extLst>
          </p:cNvPr>
          <p:cNvSpPr txBox="1"/>
          <p:nvPr/>
        </p:nvSpPr>
        <p:spPr>
          <a:xfrm>
            <a:off x="1474517" y="3871357"/>
            <a:ext cx="93433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/>
              <a:t>Current State relative to Long-Term Fall Average</a:t>
            </a:r>
          </a:p>
          <a:p>
            <a:r>
              <a:rPr lang="en-US" sz="3600" i="1" dirty="0"/>
              <a:t>                         and Min-Max Fall Range  </a:t>
            </a:r>
          </a:p>
        </p:txBody>
      </p:sp>
    </p:spTree>
    <p:extLst>
      <p:ext uri="{BB962C8B-B14F-4D97-AF65-F5344CB8AC3E}">
        <p14:creationId xmlns:p14="http://schemas.microsoft.com/office/powerpoint/2010/main" val="1994635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F903A-AE4F-A136-0655-8FC7E89DB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BB0A73DC-8BC4-A3BA-DF0C-25444FBF0C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57" y="6317109"/>
            <a:ext cx="3440642" cy="547972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7AA4673C-9D77-1956-5DCD-0DC503C7C1C9}"/>
              </a:ext>
            </a:extLst>
          </p:cNvPr>
          <p:cNvSpPr/>
          <p:nvPr/>
        </p:nvSpPr>
        <p:spPr>
          <a:xfrm>
            <a:off x="-253075" y="6010796"/>
            <a:ext cx="1119974" cy="1132721"/>
          </a:xfrm>
          <a:custGeom>
            <a:avLst/>
            <a:gdLst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4868985 w 5899869"/>
              <a:gd name="connsiteY2" fmla="*/ 5120730 h 5796501"/>
              <a:gd name="connsiteX3" fmla="*/ 2527325 w 5899869"/>
              <a:gd name="connsiteY3" fmla="*/ 5100851 h 5796501"/>
              <a:gd name="connsiteX4" fmla="*/ 1554481 w 5899869"/>
              <a:gd name="connsiteY4" fmla="*/ 282360 h 5796501"/>
              <a:gd name="connsiteX5" fmla="*/ 2743201 w 5899869"/>
              <a:gd name="connsiteY5" fmla="*/ 1471081 h 5796501"/>
              <a:gd name="connsiteX6" fmla="*/ 799106 w 5899869"/>
              <a:gd name="connsiteY6" fmla="*/ 3423126 h 5796501"/>
              <a:gd name="connsiteX7" fmla="*/ 795130 w 5899869"/>
              <a:gd name="connsiteY7" fmla="*/ 1041710 h 5796501"/>
              <a:gd name="connsiteX8" fmla="*/ 4711149 w 5899869"/>
              <a:gd name="connsiteY8" fmla="*/ 0 h 5796501"/>
              <a:gd name="connsiteX9" fmla="*/ 5899869 w 5899869"/>
              <a:gd name="connsiteY9" fmla="*/ 1188721 h 5796501"/>
              <a:gd name="connsiteX10" fmla="*/ 1307990 w 5899869"/>
              <a:gd name="connsiteY10" fmla="*/ 5796501 h 5796501"/>
              <a:gd name="connsiteX11" fmla="*/ 0 w 5899869"/>
              <a:gd name="connsiteY11" fmla="*/ 4735002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527325 w 5899869"/>
              <a:gd name="connsiteY3" fmla="*/ 5100851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  <a:gd name="connsiteX0" fmla="*/ 4431664 w 5899869"/>
              <a:gd name="connsiteY0" fmla="*/ 3180611 h 5796501"/>
              <a:gd name="connsiteX1" fmla="*/ 5620384 w 5899869"/>
              <a:gd name="connsiteY1" fmla="*/ 4369332 h 5796501"/>
              <a:gd name="connsiteX2" fmla="*/ 5327337 w 5899869"/>
              <a:gd name="connsiteY2" fmla="*/ 4679355 h 5796501"/>
              <a:gd name="connsiteX3" fmla="*/ 2960212 w 5899869"/>
              <a:gd name="connsiteY3" fmla="*/ 4667965 h 5796501"/>
              <a:gd name="connsiteX4" fmla="*/ 4431664 w 5899869"/>
              <a:gd name="connsiteY4" fmla="*/ 3180611 h 5796501"/>
              <a:gd name="connsiteX5" fmla="*/ 1554481 w 5899869"/>
              <a:gd name="connsiteY5" fmla="*/ 282360 h 5796501"/>
              <a:gd name="connsiteX6" fmla="*/ 2743201 w 5899869"/>
              <a:gd name="connsiteY6" fmla="*/ 1471081 h 5796501"/>
              <a:gd name="connsiteX7" fmla="*/ 799106 w 5899869"/>
              <a:gd name="connsiteY7" fmla="*/ 3423126 h 5796501"/>
              <a:gd name="connsiteX8" fmla="*/ 795130 w 5899869"/>
              <a:gd name="connsiteY8" fmla="*/ 1041710 h 5796501"/>
              <a:gd name="connsiteX9" fmla="*/ 1554481 w 5899869"/>
              <a:gd name="connsiteY9" fmla="*/ 282360 h 5796501"/>
              <a:gd name="connsiteX10" fmla="*/ 4711149 w 5899869"/>
              <a:gd name="connsiteY10" fmla="*/ 0 h 5796501"/>
              <a:gd name="connsiteX11" fmla="*/ 5899869 w 5899869"/>
              <a:gd name="connsiteY11" fmla="*/ 1188721 h 5796501"/>
              <a:gd name="connsiteX12" fmla="*/ 1307990 w 5899869"/>
              <a:gd name="connsiteY12" fmla="*/ 5796501 h 5796501"/>
              <a:gd name="connsiteX13" fmla="*/ 0 w 5899869"/>
              <a:gd name="connsiteY13" fmla="*/ 4735002 h 5796501"/>
              <a:gd name="connsiteX14" fmla="*/ 4711149 w 5899869"/>
              <a:gd name="connsiteY14" fmla="*/ 0 h 5796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99869" h="5796501">
                <a:moveTo>
                  <a:pt x="4431664" y="3180611"/>
                </a:moveTo>
                <a:lnTo>
                  <a:pt x="5620384" y="4369332"/>
                </a:lnTo>
                <a:lnTo>
                  <a:pt x="5327337" y="4679355"/>
                </a:lnTo>
                <a:lnTo>
                  <a:pt x="2960212" y="4667965"/>
                </a:lnTo>
                <a:lnTo>
                  <a:pt x="4431664" y="3180611"/>
                </a:lnTo>
                <a:close/>
                <a:moveTo>
                  <a:pt x="1554481" y="282360"/>
                </a:moveTo>
                <a:lnTo>
                  <a:pt x="2743201" y="1471081"/>
                </a:lnTo>
                <a:lnTo>
                  <a:pt x="799106" y="3423126"/>
                </a:lnTo>
                <a:cubicBezTo>
                  <a:pt x="797781" y="2629321"/>
                  <a:pt x="796455" y="1835515"/>
                  <a:pt x="795130" y="1041710"/>
                </a:cubicBezTo>
                <a:lnTo>
                  <a:pt x="1554481" y="282360"/>
                </a:lnTo>
                <a:close/>
                <a:moveTo>
                  <a:pt x="4711149" y="0"/>
                </a:moveTo>
                <a:lnTo>
                  <a:pt x="5899869" y="1188721"/>
                </a:lnTo>
                <a:lnTo>
                  <a:pt x="1307990" y="5796501"/>
                </a:lnTo>
                <a:lnTo>
                  <a:pt x="0" y="4735002"/>
                </a:lnTo>
                <a:lnTo>
                  <a:pt x="4711149" y="0"/>
                </a:lnTo>
                <a:close/>
              </a:path>
            </a:pathLst>
          </a:custGeom>
          <a:solidFill>
            <a:srgbClr val="006A96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F1D3C0-3EB4-8A3F-1AAC-7A47523489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6962" y="190005"/>
            <a:ext cx="11434503" cy="60549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540CEA-6F2E-809F-7089-4647712E4342}"/>
              </a:ext>
            </a:extLst>
          </p:cNvPr>
          <p:cNvSpPr txBox="1"/>
          <p:nvPr/>
        </p:nvSpPr>
        <p:spPr>
          <a:xfrm>
            <a:off x="2940352" y="4306728"/>
            <a:ext cx="661456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i="1" u="sng" dirty="0"/>
              <a:t>Change from Last Year’s Fall Beach State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0070C0"/>
                </a:solidFill>
              </a:rPr>
              <a:t>Post-Atmospheric River winter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0070C0"/>
                </a:solidFill>
              </a:rPr>
              <a:t>Pre-nourishments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0070C0"/>
                </a:solidFill>
              </a:rPr>
              <a:t>North Del Mar – Solana already above average</a:t>
            </a:r>
          </a:p>
        </p:txBody>
      </p:sp>
    </p:spTree>
    <p:extLst>
      <p:ext uri="{BB962C8B-B14F-4D97-AF65-F5344CB8AC3E}">
        <p14:creationId xmlns:p14="http://schemas.microsoft.com/office/powerpoint/2010/main" val="406589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8|8.3|18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8|8.3|18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8|8.3|18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8|8.3|18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11730</TotalTime>
  <Words>476</Words>
  <Application>Microsoft Macintosh PowerPoint</Application>
  <PresentationFormat>Widescreen</PresentationFormat>
  <Paragraphs>156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O'Reilly, William</dc:creator>
  <cp:lastModifiedBy>O'Reilly, William</cp:lastModifiedBy>
  <cp:revision>8</cp:revision>
  <dcterms:created xsi:type="dcterms:W3CDTF">2024-10-17T03:56:45Z</dcterms:created>
  <dcterms:modified xsi:type="dcterms:W3CDTF">2024-10-29T16:11:21Z</dcterms:modified>
</cp:coreProperties>
</file>

<file path=docProps/thumbnail.jpeg>
</file>